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1.xml" ContentType="application/vnd.openxmlformats-officedocument.presentationml.tags+xml"/>
  <Override PartName="/ppt/notesSlides/notesSlide42.xml" ContentType="application/vnd.openxmlformats-officedocument.presentationml.notesSlide+xml"/>
  <Override PartName="/ppt/tags/tag32.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5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6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6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6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6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6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6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66.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67.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notesSlides/notesSlide6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notesSlides/notesSlide69.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70.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71.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72.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73.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74.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75.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76.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77.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78.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notesSlides/notesSlide79.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notesSlides/notesSlide80.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81.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8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83.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84.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notesSlides/notesSlide86.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notesSlides/notesSlide87.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notesSlides/notesSlide88.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notesSlides/notesSlide89.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90.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91.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92.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93.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94.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notesSlides/notesSlide95.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notesSlides/notesSlide96.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notesSlides/notesSlide97.xml" ContentType="application/vnd.openxmlformats-officedocument.presentationml.notesSlide+xml"/>
  <Override PartName="/ppt/theme/themeOverride2.xml" ContentType="application/vnd.openxmlformats-officedocument.themeOverr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
  </p:notesMasterIdLst>
  <p:sldIdLst>
    <p:sldId id="256" r:id="rId2"/>
    <p:sldId id="257" r:id="rId3"/>
    <p:sldId id="258" r:id="rId4"/>
    <p:sldId id="418" r:id="rId5"/>
    <p:sldId id="495" r:id="rId6"/>
    <p:sldId id="496" r:id="rId7"/>
    <p:sldId id="497" r:id="rId8"/>
    <p:sldId id="498" r:id="rId9"/>
    <p:sldId id="259" r:id="rId10"/>
    <p:sldId id="284" r:id="rId11"/>
    <p:sldId id="429" r:id="rId12"/>
    <p:sldId id="454" r:id="rId13"/>
    <p:sldId id="512" r:id="rId14"/>
    <p:sldId id="513" r:id="rId15"/>
    <p:sldId id="514" r:id="rId16"/>
    <p:sldId id="515" r:id="rId17"/>
    <p:sldId id="511" r:id="rId18"/>
    <p:sldId id="517" r:id="rId19"/>
    <p:sldId id="518" r:id="rId20"/>
    <p:sldId id="519" r:id="rId21"/>
    <p:sldId id="520" r:id="rId22"/>
    <p:sldId id="521" r:id="rId23"/>
    <p:sldId id="522" r:id="rId24"/>
    <p:sldId id="523" r:id="rId25"/>
    <p:sldId id="524" r:id="rId26"/>
    <p:sldId id="516" r:id="rId27"/>
    <p:sldId id="526" r:id="rId28"/>
    <p:sldId id="527" r:id="rId29"/>
    <p:sldId id="528" r:id="rId30"/>
    <p:sldId id="529" r:id="rId31"/>
    <p:sldId id="530" r:id="rId32"/>
    <p:sldId id="531" r:id="rId33"/>
    <p:sldId id="532" r:id="rId34"/>
    <p:sldId id="533" r:id="rId35"/>
    <p:sldId id="534" r:id="rId36"/>
    <p:sldId id="535" r:id="rId37"/>
    <p:sldId id="525" r:id="rId38"/>
    <p:sldId id="536" r:id="rId39"/>
    <p:sldId id="537" r:id="rId40"/>
    <p:sldId id="538" r:id="rId41"/>
    <p:sldId id="539" r:id="rId42"/>
    <p:sldId id="540" r:id="rId43"/>
    <p:sldId id="541" r:id="rId44"/>
    <p:sldId id="260" r:id="rId45"/>
    <p:sldId id="487" r:id="rId46"/>
    <p:sldId id="542" r:id="rId47"/>
    <p:sldId id="543" r:id="rId48"/>
    <p:sldId id="544" r:id="rId49"/>
    <p:sldId id="545" r:id="rId50"/>
    <p:sldId id="546" r:id="rId51"/>
    <p:sldId id="547" r:id="rId52"/>
    <p:sldId id="548" r:id="rId53"/>
    <p:sldId id="549" r:id="rId54"/>
    <p:sldId id="550" r:id="rId55"/>
    <p:sldId id="551" r:id="rId56"/>
    <p:sldId id="552" r:id="rId57"/>
    <p:sldId id="553" r:id="rId58"/>
    <p:sldId id="261" r:id="rId59"/>
    <p:sldId id="361" r:id="rId60"/>
    <p:sldId id="554" r:id="rId61"/>
    <p:sldId id="555" r:id="rId62"/>
    <p:sldId id="556" r:id="rId63"/>
    <p:sldId id="557" r:id="rId64"/>
    <p:sldId id="558" r:id="rId65"/>
    <p:sldId id="559" r:id="rId66"/>
    <p:sldId id="560" r:id="rId67"/>
    <p:sldId id="561" r:id="rId68"/>
    <p:sldId id="562" r:id="rId69"/>
    <p:sldId id="563" r:id="rId70"/>
    <p:sldId id="564" r:id="rId71"/>
    <p:sldId id="565" r:id="rId72"/>
    <p:sldId id="566" r:id="rId73"/>
    <p:sldId id="567" r:id="rId74"/>
    <p:sldId id="568" r:id="rId75"/>
    <p:sldId id="569" r:id="rId76"/>
    <p:sldId id="570" r:id="rId77"/>
    <p:sldId id="571" r:id="rId78"/>
    <p:sldId id="572" r:id="rId79"/>
    <p:sldId id="573" r:id="rId80"/>
    <p:sldId id="574" r:id="rId81"/>
    <p:sldId id="575" r:id="rId82"/>
    <p:sldId id="576" r:id="rId83"/>
    <p:sldId id="577" r:id="rId84"/>
    <p:sldId id="578" r:id="rId85"/>
    <p:sldId id="579" r:id="rId86"/>
    <p:sldId id="580" r:id="rId87"/>
    <p:sldId id="581" r:id="rId88"/>
    <p:sldId id="582" r:id="rId89"/>
    <p:sldId id="583" r:id="rId90"/>
    <p:sldId id="584" r:id="rId91"/>
    <p:sldId id="585" r:id="rId92"/>
    <p:sldId id="586" r:id="rId93"/>
    <p:sldId id="587" r:id="rId94"/>
    <p:sldId id="588" r:id="rId95"/>
    <p:sldId id="589" r:id="rId96"/>
    <p:sldId id="590" r:id="rId97"/>
    <p:sldId id="591" r:id="rId98"/>
    <p:sldId id="262" r:id="rId99"/>
  </p:sldIdLst>
  <p:sldSz cx="12192000" cy="6858000"/>
  <p:notesSz cx="6858000" cy="9144000"/>
  <p:custDataLst>
    <p:tags r:id="rId10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2" userDrawn="1">
          <p15:clr>
            <a:srgbClr val="A4A3A4"/>
          </p15:clr>
        </p15:guide>
        <p15:guide id="2" pos="3852" userDrawn="1">
          <p15:clr>
            <a:srgbClr val="A4A3A4"/>
          </p15:clr>
        </p15:guide>
        <p15:guide id="3" orient="horz" pos="191" userDrawn="1">
          <p15:clr>
            <a:srgbClr val="A4A3A4"/>
          </p15:clr>
        </p15:guide>
        <p15:guide id="4" orient="horz" pos="4044" userDrawn="1">
          <p15:clr>
            <a:srgbClr val="A4A3A4"/>
          </p15:clr>
        </p15:guide>
        <p15:guide id="5" pos="312" userDrawn="1">
          <p15:clr>
            <a:srgbClr val="A4A3A4"/>
          </p15:clr>
        </p15:guide>
        <p15:guide id="6" pos="7392" userDrawn="1">
          <p15:clr>
            <a:srgbClr val="A4A3A4"/>
          </p15:clr>
        </p15:guide>
        <p15:guide id="7" orient="horz" pos="642" userDrawn="1">
          <p15:clr>
            <a:srgbClr val="A4A3A4"/>
          </p15:clr>
        </p15:guide>
        <p15:guide id="8" orient="horz" pos="22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1C4"/>
    <a:srgbClr val="1689A0"/>
    <a:srgbClr val="2D1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725" y="67"/>
      </p:cViewPr>
      <p:guideLst>
        <p:guide orient="horz" pos="482"/>
        <p:guide pos="3852"/>
        <p:guide orient="horz" pos="191"/>
        <p:guide orient="horz" pos="4044"/>
        <p:guide pos="312"/>
        <p:guide pos="7392"/>
        <p:guide orient="horz" pos="642"/>
        <p:guide orient="horz" pos="22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466C5-0C94-48AE-86C6-8644173A084A}" type="datetimeFigureOut">
              <a:rPr lang="zh-CN" altLang="en-US" smtClean="0"/>
              <a:t>2024/6/26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37378-9053-43EB-A91D-DE4D739C95E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t>10</a:t>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45</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46</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47</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48</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49</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50</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51</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52</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53</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54</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55</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56</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solidFill>
                  <a:prstClr val="black"/>
                </a:solidFill>
                <a:latin typeface="等线" panose="02010600030101010101" charset="-122"/>
                <a:ea typeface="等线" panose="02010600030101010101" charset="-122"/>
              </a:rPr>
              <a:t>57</a:t>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59</a:t>
            </a:fld>
            <a:endParaRPr lang="zh-CN" alt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60</a:t>
            </a:fld>
            <a:endParaRPr lang="zh-CN" altLang="en-US" dirty="0">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61</a:t>
            </a:fld>
            <a:endParaRPr lang="zh-CN" altLang="en-US" dirty="0">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62</a:t>
            </a:fld>
            <a:endParaRPr lang="zh-CN" altLang="en-US" dirty="0">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63</a:t>
            </a:fld>
            <a:endParaRPr lang="zh-CN" altLang="en-US" dirty="0">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64</a:t>
            </a:fld>
            <a:endParaRPr lang="zh-CN" altLang="en-US" dirty="0">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65</a:t>
            </a:fld>
            <a:endParaRPr lang="zh-CN" altLang="en-US" dirty="0">
              <a:solidFill>
                <a:prstClr val="black"/>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66</a:t>
            </a:fld>
            <a:endParaRPr lang="zh-CN" altLang="en-US" dirty="0">
              <a:solidFill>
                <a:prstClr val="black"/>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67</a:t>
            </a:fld>
            <a:endParaRPr lang="zh-CN" altLang="en-US" dirty="0">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68</a:t>
            </a:fld>
            <a:endParaRPr lang="zh-CN" altLang="en-US" dirty="0">
              <a:solidFill>
                <a:prstClr val="black"/>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69</a:t>
            </a:fld>
            <a:endParaRPr lang="zh-CN" alt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70</a:t>
            </a:fld>
            <a:endParaRPr lang="zh-CN" altLang="en-US" dirty="0">
              <a:solidFill>
                <a:prstClr val="black"/>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71</a:t>
            </a:fld>
            <a:endParaRPr lang="zh-CN" altLang="en-US" dirty="0">
              <a:solidFill>
                <a:prstClr val="black"/>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72</a:t>
            </a:fld>
            <a:endParaRPr lang="zh-CN" altLang="en-US" dirty="0">
              <a:solidFill>
                <a:prstClr val="black"/>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73</a:t>
            </a:fld>
            <a:endParaRPr lang="zh-CN" altLang="en-US" dirty="0">
              <a:solidFill>
                <a:prstClr val="black"/>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74</a:t>
            </a:fld>
            <a:endParaRPr lang="zh-CN" altLang="en-US" dirty="0">
              <a:solidFill>
                <a:prstClr val="black"/>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75</a:t>
            </a:fld>
            <a:endParaRPr lang="zh-CN" altLang="en-US" dirty="0">
              <a:solidFill>
                <a:prstClr val="black"/>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76</a:t>
            </a:fld>
            <a:endParaRPr lang="zh-CN" altLang="en-US" dirty="0">
              <a:solidFill>
                <a:prstClr val="black"/>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77</a:t>
            </a:fld>
            <a:endParaRPr lang="zh-CN" altLang="en-US" dirty="0">
              <a:solidFill>
                <a:prstClr val="black"/>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78</a:t>
            </a:fld>
            <a:endParaRPr lang="zh-CN" altLang="en-US" dirty="0">
              <a:solidFill>
                <a:prstClr val="black"/>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79</a:t>
            </a:fld>
            <a:endParaRPr lang="zh-CN" alt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80</a:t>
            </a:fld>
            <a:endParaRPr lang="zh-CN" altLang="en-US" dirty="0">
              <a:solidFill>
                <a:prstClr val="black"/>
              </a:solidFil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81</a:t>
            </a:fld>
            <a:endParaRPr lang="zh-CN" altLang="en-US" dirty="0">
              <a:solidFill>
                <a:prstClr val="black"/>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82</a:t>
            </a:fld>
            <a:endParaRPr lang="zh-CN" altLang="en-US" dirty="0">
              <a:solidFill>
                <a:prstClr val="black"/>
              </a:solidFil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83</a:t>
            </a:fld>
            <a:endParaRPr lang="zh-CN" altLang="en-US" dirty="0">
              <a:solidFill>
                <a:prstClr val="black"/>
              </a:solidFil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84</a:t>
            </a:fld>
            <a:endParaRPr lang="zh-CN" altLang="en-US" dirty="0">
              <a:solidFill>
                <a:prstClr val="black"/>
              </a:solidFil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85</a:t>
            </a:fld>
            <a:endParaRPr lang="zh-CN" altLang="en-US" dirty="0">
              <a:solidFill>
                <a:prstClr val="black"/>
              </a:solidFil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86</a:t>
            </a:fld>
            <a:endParaRPr lang="zh-CN" altLang="en-US" dirty="0">
              <a:solidFill>
                <a:prstClr val="black"/>
              </a:solidFil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87</a:t>
            </a:fld>
            <a:endParaRPr lang="zh-CN" altLang="en-US" dirty="0">
              <a:solidFill>
                <a:prstClr val="black"/>
              </a:solidFil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88</a:t>
            </a:fld>
            <a:endParaRPr lang="zh-CN" altLang="en-US" dirty="0">
              <a:solidFill>
                <a:prstClr val="black"/>
              </a:solidFil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89</a:t>
            </a:fld>
            <a:endParaRPr lang="zh-CN" alt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9</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90</a:t>
            </a:fld>
            <a:endParaRPr lang="zh-CN" altLang="en-US" dirty="0">
              <a:solidFill>
                <a:prstClr val="black"/>
              </a:solidFil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91</a:t>
            </a:fld>
            <a:endParaRPr lang="zh-CN" altLang="en-US" dirty="0">
              <a:solidFill>
                <a:prstClr val="black"/>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92</a:t>
            </a:fld>
            <a:endParaRPr lang="zh-CN" altLang="en-US" dirty="0">
              <a:solidFill>
                <a:prstClr val="black"/>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93</a:t>
            </a:fld>
            <a:endParaRPr lang="zh-CN" altLang="en-US" dirty="0">
              <a:solidFill>
                <a:prstClr val="black"/>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94</a:t>
            </a:fld>
            <a:endParaRPr lang="zh-CN" altLang="en-US" dirty="0">
              <a:solidFill>
                <a:prstClr val="black"/>
              </a:solidFil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95</a:t>
            </a:fld>
            <a:endParaRPr lang="zh-CN" altLang="en-US" dirty="0">
              <a:solidFill>
                <a:prstClr val="black"/>
              </a:solidFil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96</a:t>
            </a:fld>
            <a:endParaRPr lang="zh-CN" altLang="en-US" dirty="0">
              <a:solidFill>
                <a:prstClr val="black"/>
              </a:solidFil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97</a:t>
            </a:fld>
            <a:endParaRPr lang="zh-CN" altLang="en-US" dirty="0">
              <a:solidFill>
                <a:prstClr val="black"/>
              </a:solidFil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t>98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CD0AA-CDC1-4E26-9F7E-8AF9715CEF6C}" type="datetimeFigureOut">
              <a:rPr lang="zh-CN" altLang="en-US" smtClean="0"/>
              <a:t>2024/6/26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5F824A-F576-4E54-A2CD-FF2813F1E38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notesSlide" Target="../notesSlides/notesSlide11.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8" Type="http://schemas.openxmlformats.org/officeDocument/2006/relationships/hyperlink" Target="#constructor"/><Relationship Id="rId3" Type="http://schemas.openxmlformats.org/officeDocument/2006/relationships/slideLayout" Target="../slideLayouts/slideLayout2.xml"/><Relationship Id="rId7" Type="http://schemas.openxmlformats.org/officeDocument/2006/relationships/hyperlink" Target="#new-contract"/><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hyperlink" Target="https://github.com/ethereum/web3.js" TargetMode="External"/><Relationship Id="rId5" Type="http://schemas.openxmlformats.org/officeDocument/2006/relationships/hyperlink" Target="https://remix.ethereum.org/" TargetMode="External"/><Relationship Id="rId4" Type="http://schemas.openxmlformats.org/officeDocument/2006/relationships/notesSlide" Target="../notesSlides/notesSlide59.xml"/><Relationship Id="rId9" Type="http://schemas.openxmlformats.org/officeDocument/2006/relationships/hyperlink" Target="#abi"/></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tags" Target="../tags/tag87.xml"/><Relationship Id="rId4"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tags" Target="../tags/tag89.xml"/><Relationship Id="rId4"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tags" Target="../tags/tag93.xml"/><Relationship Id="rId4"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6.xml"/><Relationship Id="rId1" Type="http://schemas.openxmlformats.org/officeDocument/2006/relationships/tags" Target="../tags/tag105.xml"/><Relationship Id="rId4"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8.xml"/><Relationship Id="rId1" Type="http://schemas.openxmlformats.org/officeDocument/2006/relationships/tags" Target="../tags/tag107.xml"/><Relationship Id="rId4"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37631" y="2052533"/>
            <a:ext cx="5603132" cy="1753235"/>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任务四</a:t>
            </a:r>
            <a:r>
              <a:rPr lang="en-US" altLang="zh-CN" sz="5400" b="1" dirty="0">
                <a:solidFill>
                  <a:schemeClr val="bg1"/>
                </a:solidFill>
                <a:latin typeface="+mj-ea"/>
                <a:ea typeface="+mj-ea"/>
              </a:rPr>
              <a:t>  </a:t>
            </a:r>
            <a:r>
              <a:rPr lang="zh-CN" altLang="en-US" sz="5400" b="1" dirty="0">
                <a:solidFill>
                  <a:schemeClr val="bg1"/>
                </a:solidFill>
                <a:latin typeface="+mj-ea"/>
                <a:ea typeface="+mj-ea"/>
              </a:rPr>
              <a:t>solidity语言基础</a:t>
            </a:r>
          </a:p>
        </p:txBody>
      </p:sp>
      <p:sp>
        <p:nvSpPr>
          <p:cNvPr id="11" name="文本框 10"/>
          <p:cNvSpPr txBox="1"/>
          <p:nvPr/>
        </p:nvSpPr>
        <p:spPr>
          <a:xfrm>
            <a:off x="7597098" y="493121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
        <p:nvSpPr>
          <p:cNvPr id="12" name="文本框 11"/>
          <p:cNvSpPr txBox="1"/>
          <p:nvPr/>
        </p:nvSpPr>
        <p:spPr>
          <a:xfrm>
            <a:off x="7532450" y="493267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
        <p:nvSpPr>
          <p:cNvPr id="21" name="文本框 20"/>
          <p:cNvSpPr txBox="1"/>
          <p:nvPr/>
        </p:nvSpPr>
        <p:spPr>
          <a:xfrm>
            <a:off x="6095999" y="704660"/>
            <a:ext cx="723090" cy="261610"/>
          </a:xfrm>
          <a:prstGeom prst="rect">
            <a:avLst/>
          </a:prstGeom>
          <a:noFill/>
        </p:spPr>
        <p:txBody>
          <a:bodyPr wrap="square" lIns="0" tIns="45720" rIns="91440" bIns="45720" rtlCol="0">
            <a:spAutoFit/>
          </a:bodyPr>
          <a:lstStyle/>
          <a:p>
            <a:r>
              <a:rPr lang="zh-CN" altLang="en-US" sz="1100" dirty="0">
                <a:solidFill>
                  <a:schemeClr val="bg1"/>
                </a:solidFill>
              </a:rPr>
              <a:t>技术起源</a:t>
            </a:r>
          </a:p>
        </p:txBody>
      </p:sp>
      <p:sp>
        <p:nvSpPr>
          <p:cNvPr id="22" name="文本框 21"/>
          <p:cNvSpPr txBox="1"/>
          <p:nvPr/>
        </p:nvSpPr>
        <p:spPr>
          <a:xfrm>
            <a:off x="6989862" y="704660"/>
            <a:ext cx="854415" cy="261610"/>
          </a:xfrm>
          <a:prstGeom prst="rect">
            <a:avLst/>
          </a:prstGeom>
          <a:noFill/>
        </p:spPr>
        <p:txBody>
          <a:bodyPr wrap="square" lIns="0" tIns="45720" rIns="91440" bIns="45720" rtlCol="0">
            <a:spAutoFit/>
          </a:bodyPr>
          <a:lstStyle/>
          <a:p>
            <a:r>
              <a:rPr lang="zh-CN" altLang="en-US" sz="1100" dirty="0">
                <a:solidFill>
                  <a:schemeClr val="bg1"/>
                </a:solidFill>
              </a:rPr>
              <a:t>类型与特征</a:t>
            </a:r>
          </a:p>
        </p:txBody>
      </p:sp>
      <p:sp>
        <p:nvSpPr>
          <p:cNvPr id="23" name="文本框 22"/>
          <p:cNvSpPr txBox="1"/>
          <p:nvPr/>
        </p:nvSpPr>
        <p:spPr>
          <a:xfrm>
            <a:off x="8015050" y="704660"/>
            <a:ext cx="723090" cy="261610"/>
          </a:xfrm>
          <a:prstGeom prst="rect">
            <a:avLst/>
          </a:prstGeom>
          <a:noFill/>
        </p:spPr>
        <p:txBody>
          <a:bodyPr wrap="square" lIns="0" tIns="45720" rIns="91440" bIns="45720" rtlCol="0">
            <a:spAutoFit/>
          </a:bodyPr>
          <a:lstStyle/>
          <a:p>
            <a:r>
              <a:rPr lang="zh-CN" altLang="en-US" sz="1100" dirty="0">
                <a:solidFill>
                  <a:schemeClr val="bg1"/>
                </a:solidFill>
              </a:rPr>
              <a:t>应用领域</a:t>
            </a:r>
          </a:p>
        </p:txBody>
      </p:sp>
      <p:sp>
        <p:nvSpPr>
          <p:cNvPr id="24" name="文本框 23"/>
          <p:cNvSpPr txBox="1"/>
          <p:nvPr/>
        </p:nvSpPr>
        <p:spPr>
          <a:xfrm>
            <a:off x="8908913" y="704660"/>
            <a:ext cx="1087878" cy="261610"/>
          </a:xfrm>
          <a:prstGeom prst="rect">
            <a:avLst/>
          </a:prstGeom>
          <a:noFill/>
        </p:spPr>
        <p:txBody>
          <a:bodyPr wrap="square" lIns="0" tIns="45720" rIns="91440" bIns="45720" rtlCol="0">
            <a:spAutoFit/>
          </a:bodyPr>
          <a:lstStyle/>
          <a:p>
            <a:r>
              <a:rPr lang="zh-CN" altLang="en-US" sz="1100" dirty="0">
                <a:solidFill>
                  <a:schemeClr val="bg1"/>
                </a:solidFill>
              </a:rPr>
              <a:t>面临的挑战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24"/>
          <p:cNvSpPr/>
          <p:nvPr/>
        </p:nvSpPr>
        <p:spPr>
          <a:xfrm>
            <a:off x="2666317" y="2197100"/>
            <a:ext cx="6928275" cy="387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gradFill>
            <a:gsLst>
              <a:gs pos="0">
                <a:srgbClr val="2D1070"/>
              </a:gs>
              <a:gs pos="100000">
                <a:srgbClr val="11D1C4"/>
              </a:gs>
            </a:gsLst>
            <a:lin ang="12600000" scaled="0"/>
          </a:gradFill>
          <a:ln w="12700">
            <a:miter lim="400000"/>
          </a:ln>
        </p:spPr>
        <p:txBody>
          <a:bodyPr lIns="0" tIns="0" rIns="0" bIns="0"/>
          <a:lstStyle/>
          <a:p>
            <a:pPr defTabSz="1219200">
              <a:defRPr/>
            </a:pPr>
            <a:endParaRPr sz="1735" kern="0">
              <a:solidFill>
                <a:schemeClr val="bg1"/>
              </a:solidFill>
            </a:endParaRPr>
          </a:p>
        </p:txBody>
      </p:sp>
      <p:sp>
        <p:nvSpPr>
          <p:cNvPr id="8" name="Text Placeholder 4"/>
          <p:cNvSpPr txBox="1"/>
          <p:nvPr/>
        </p:nvSpPr>
        <p:spPr>
          <a:xfrm>
            <a:off x="772609" y="4343663"/>
            <a:ext cx="2000756" cy="62109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335" dirty="0">
                <a:solidFill>
                  <a:schemeClr val="bg1"/>
                </a:solidFill>
                <a:latin typeface="微软雅黑" panose="020B0503020204020204" pitchFamily="34" charset="-122"/>
                <a:ea typeface="微软雅黑" panose="020B0503020204020204" pitchFamily="34" charset="-122"/>
              </a:rPr>
              <a:t>solidity是一种静态类型、大小写敏感的面向对象编程（OOP）语言。</a:t>
            </a:r>
          </a:p>
        </p:txBody>
      </p:sp>
      <p:sp>
        <p:nvSpPr>
          <p:cNvPr id="9" name="Shape 1626"/>
          <p:cNvSpPr/>
          <p:nvPr/>
        </p:nvSpPr>
        <p:spPr>
          <a:xfrm flipV="1">
            <a:off x="3182368" y="4149225"/>
            <a:ext cx="1" cy="1386955"/>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endParaRPr>
          </a:p>
        </p:txBody>
      </p:sp>
      <p:sp>
        <p:nvSpPr>
          <p:cNvPr id="10" name="Shape 1627"/>
          <p:cNvSpPr/>
          <p:nvPr/>
        </p:nvSpPr>
        <p:spPr>
          <a:xfrm flipV="1">
            <a:off x="4510624" y="2634578"/>
            <a:ext cx="1" cy="1969700"/>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endParaRPr>
          </a:p>
        </p:txBody>
      </p:sp>
      <p:sp>
        <p:nvSpPr>
          <p:cNvPr id="11" name="Shape 1628"/>
          <p:cNvSpPr/>
          <p:nvPr/>
        </p:nvSpPr>
        <p:spPr>
          <a:xfrm flipV="1">
            <a:off x="5791225" y="1963436"/>
            <a:ext cx="1" cy="2049549"/>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endParaRPr>
          </a:p>
        </p:txBody>
      </p:sp>
      <p:sp>
        <p:nvSpPr>
          <p:cNvPr id="12" name="Shape 1629"/>
          <p:cNvSpPr/>
          <p:nvPr/>
        </p:nvSpPr>
        <p:spPr>
          <a:xfrm flipV="1">
            <a:off x="7585481" y="3456551"/>
            <a:ext cx="1" cy="1360951"/>
          </a:xfrm>
          <a:prstGeom prst="line">
            <a:avLst/>
          </a:prstGeom>
          <a:ln w="12700">
            <a:solidFill>
              <a:schemeClr val="bg1"/>
            </a:solidFill>
            <a:miter lim="400000"/>
          </a:ln>
        </p:spPr>
        <p:txBody>
          <a:bodyPr lIns="25400" tIns="25400" rIns="25400" bIns="25400" anchor="ctr"/>
          <a:lstStyle/>
          <a:p>
            <a:pPr defTabSz="1219200">
              <a:defRPr/>
            </a:pPr>
            <a:endParaRPr sz="1735" kern="0">
              <a:solidFill>
                <a:schemeClr val="bg1"/>
              </a:solidFill>
            </a:endParaRPr>
          </a:p>
        </p:txBody>
      </p:sp>
      <p:sp>
        <p:nvSpPr>
          <p:cNvPr id="13" name="Shape 1630"/>
          <p:cNvSpPr/>
          <p:nvPr/>
        </p:nvSpPr>
        <p:spPr>
          <a:xfrm>
            <a:off x="2970997" y="3939617"/>
            <a:ext cx="422743"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endParaRPr>
          </a:p>
        </p:txBody>
      </p:sp>
      <p:sp>
        <p:nvSpPr>
          <p:cNvPr id="14" name="Shape 1636"/>
          <p:cNvSpPr/>
          <p:nvPr/>
        </p:nvSpPr>
        <p:spPr>
          <a:xfrm>
            <a:off x="4295908" y="2403782"/>
            <a:ext cx="422744" cy="422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endParaRPr>
          </a:p>
        </p:txBody>
      </p:sp>
      <p:sp>
        <p:nvSpPr>
          <p:cNvPr id="15" name="Shape 1642"/>
          <p:cNvSpPr/>
          <p:nvPr/>
        </p:nvSpPr>
        <p:spPr>
          <a:xfrm>
            <a:off x="5582679" y="1566096"/>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endParaRPr>
          </a:p>
        </p:txBody>
      </p:sp>
      <p:sp>
        <p:nvSpPr>
          <p:cNvPr id="16" name="Shape 1648"/>
          <p:cNvSpPr/>
          <p:nvPr/>
        </p:nvSpPr>
        <p:spPr>
          <a:xfrm>
            <a:off x="7372331" y="4646460"/>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1D1C4"/>
          </a:solidFill>
          <a:ln w="12700" cap="flat">
            <a:noFill/>
            <a:miter lim="400000"/>
          </a:ln>
          <a:effectLst/>
        </p:spPr>
        <p:txBody>
          <a:bodyPr wrap="square" lIns="19051" tIns="19051" rIns="19051" bIns="19051" numCol="1" anchor="ctr">
            <a:noAutofit/>
          </a:bodyPr>
          <a:lstStyle/>
          <a:p>
            <a:pPr defTabSz="1219200">
              <a:defRPr/>
            </a:pPr>
            <a:endParaRPr sz="1735" kern="0">
              <a:solidFill>
                <a:schemeClr val="bg1"/>
              </a:solidFill>
            </a:endParaRPr>
          </a:p>
        </p:txBody>
      </p:sp>
      <p:sp>
        <p:nvSpPr>
          <p:cNvPr id="17" name="Shape 1653"/>
          <p:cNvSpPr/>
          <p:nvPr/>
        </p:nvSpPr>
        <p:spPr>
          <a:xfrm>
            <a:off x="3124593" y="5486628"/>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endParaRPr>
          </a:p>
        </p:txBody>
      </p:sp>
      <p:sp>
        <p:nvSpPr>
          <p:cNvPr id="18" name="Shape 1654"/>
          <p:cNvSpPr/>
          <p:nvPr/>
        </p:nvSpPr>
        <p:spPr>
          <a:xfrm>
            <a:off x="4420741" y="4516851"/>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endParaRPr>
          </a:p>
        </p:txBody>
      </p:sp>
      <p:sp>
        <p:nvSpPr>
          <p:cNvPr id="19" name="Shape 1655"/>
          <p:cNvSpPr/>
          <p:nvPr/>
        </p:nvSpPr>
        <p:spPr>
          <a:xfrm>
            <a:off x="5675689" y="3901071"/>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endParaRPr>
          </a:p>
        </p:txBody>
      </p:sp>
      <p:sp>
        <p:nvSpPr>
          <p:cNvPr id="20" name="Shape 1656"/>
          <p:cNvSpPr/>
          <p:nvPr/>
        </p:nvSpPr>
        <p:spPr>
          <a:xfrm>
            <a:off x="7439490" y="3316506"/>
            <a:ext cx="285751" cy="28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1219200">
              <a:defRPr/>
            </a:pPr>
            <a:endParaRPr sz="1735" kern="0">
              <a:solidFill>
                <a:schemeClr val="bg1"/>
              </a:solidFill>
            </a:endParaRPr>
          </a:p>
        </p:txBody>
      </p:sp>
      <p:sp>
        <p:nvSpPr>
          <p:cNvPr id="23" name="Text Placeholder 4"/>
          <p:cNvSpPr txBox="1"/>
          <p:nvPr/>
        </p:nvSpPr>
        <p:spPr>
          <a:xfrm>
            <a:off x="6456317" y="1302833"/>
            <a:ext cx="2252984"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sz="1335" dirty="0">
                <a:solidFill>
                  <a:schemeClr val="bg1"/>
                </a:solidFill>
                <a:latin typeface="微软雅黑" panose="020B0503020204020204" pitchFamily="34" charset="-122"/>
                <a:ea typeface="微软雅黑" panose="020B0503020204020204" pitchFamily="34" charset="-122"/>
              </a:rPr>
              <a:t>在solidity中，严格区分大小写，这也就意味着"Cat"不同于"CAT"、"cat"或"cat"的其他变体。solidity中的语句结束符是英文输入法下的分号“；”。</a:t>
            </a:r>
          </a:p>
        </p:txBody>
      </p:sp>
      <p:sp>
        <p:nvSpPr>
          <p:cNvPr id="25" name="Text Placeholder 4"/>
          <p:cNvSpPr txBox="1"/>
          <p:nvPr/>
        </p:nvSpPr>
        <p:spPr>
          <a:xfrm>
            <a:off x="8305503" y="4447880"/>
            <a:ext cx="1868940"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335" dirty="0">
                <a:solidFill>
                  <a:schemeClr val="bg1"/>
                </a:solidFill>
                <a:latin typeface="微软雅黑" panose="020B0503020204020204" pitchFamily="34" charset="-122"/>
                <a:ea typeface="微软雅黑" panose="020B0503020204020204" pitchFamily="34" charset="-122"/>
              </a:rPr>
              <a:t>solidity代码是以扩展名为“.sol”的solidity文件编写的。它们是人类可读的文本文件，可以在任何编辑器（包括记事本）中作为文本文件打开。</a:t>
            </a:r>
          </a:p>
        </p:txBody>
      </p:sp>
      <p:sp>
        <p:nvSpPr>
          <p:cNvPr id="27" name="Text Placeholder 4"/>
          <p:cNvSpPr txBox="1"/>
          <p:nvPr/>
        </p:nvSpPr>
        <p:spPr>
          <a:xfrm>
            <a:off x="1607533" y="2203131"/>
            <a:ext cx="2252984" cy="962478"/>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sz="1335" dirty="0">
                <a:solidFill>
                  <a:schemeClr val="bg1"/>
                </a:solidFill>
                <a:latin typeface="微软雅黑" panose="020B0503020204020204" pitchFamily="34" charset="-122"/>
                <a:ea typeface="微软雅黑" panose="020B0503020204020204" pitchFamily="34" charset="-122"/>
              </a:rPr>
              <a:t>虽然它是面向对象的，但它支持有限的面向对象特性。这意味着变量数据类型应在编译时定义并已知。函数和变量的编写方式应与它们的定义方式相同。</a:t>
            </a:r>
          </a:p>
        </p:txBody>
      </p:sp>
      <p:sp>
        <p:nvSpPr>
          <p:cNvPr id="28" name="Text Placeholder 4"/>
          <p:cNvSpPr txBox="1"/>
          <p:nvPr/>
        </p:nvSpPr>
        <p:spPr>
          <a:xfrm>
            <a:off x="3053797" y="401053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微软雅黑" panose="020B0503020204020204" pitchFamily="34" charset="-122"/>
                <a:ea typeface="微软雅黑" panose="020B0503020204020204" pitchFamily="34" charset="-122"/>
              </a:rPr>
              <a:t>01</a:t>
            </a:r>
          </a:p>
        </p:txBody>
      </p:sp>
      <p:sp>
        <p:nvSpPr>
          <p:cNvPr id="29" name="Text Placeholder 4"/>
          <p:cNvSpPr txBox="1"/>
          <p:nvPr/>
        </p:nvSpPr>
        <p:spPr>
          <a:xfrm>
            <a:off x="4378711" y="2460626"/>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微软雅黑" panose="020B0503020204020204" pitchFamily="34" charset="-122"/>
                <a:ea typeface="微软雅黑" panose="020B0503020204020204" pitchFamily="34" charset="-122"/>
              </a:rPr>
              <a:t>02</a:t>
            </a:r>
          </a:p>
        </p:txBody>
      </p:sp>
      <p:sp>
        <p:nvSpPr>
          <p:cNvPr id="30" name="Text Placeholder 4"/>
          <p:cNvSpPr txBox="1"/>
          <p:nvPr/>
        </p:nvSpPr>
        <p:spPr>
          <a:xfrm>
            <a:off x="5669265" y="1622943"/>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微软雅黑" panose="020B0503020204020204" pitchFamily="34" charset="-122"/>
                <a:ea typeface="微软雅黑" panose="020B0503020204020204" pitchFamily="34" charset="-122"/>
              </a:rPr>
              <a:t>03</a:t>
            </a:r>
          </a:p>
        </p:txBody>
      </p:sp>
      <p:sp>
        <p:nvSpPr>
          <p:cNvPr id="31" name="Text Placeholder 4"/>
          <p:cNvSpPr txBox="1"/>
          <p:nvPr/>
        </p:nvSpPr>
        <p:spPr>
          <a:xfrm>
            <a:off x="7455134" y="472394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chemeClr val="bg1"/>
                </a:solidFill>
                <a:latin typeface="微软雅黑" panose="020B0503020204020204" pitchFamily="34" charset="-122"/>
                <a:ea typeface="微软雅黑" panose="020B0503020204020204" pitchFamily="34" charset="-122"/>
              </a:rPr>
              <a:t>04</a:t>
            </a:r>
          </a:p>
        </p:txBody>
      </p:sp>
      <p:sp>
        <p:nvSpPr>
          <p:cNvPr id="32" name="Shape 1625"/>
          <p:cNvSpPr/>
          <p:nvPr/>
        </p:nvSpPr>
        <p:spPr>
          <a:xfrm>
            <a:off x="9701600" y="2138056"/>
            <a:ext cx="1386955" cy="1386955"/>
          </a:xfrm>
          <a:prstGeom prst="roundRect">
            <a:avLst/>
          </a:prstGeom>
          <a:solidFill>
            <a:srgbClr val="2D1070"/>
          </a:solidFill>
          <a:ln w="12700">
            <a:miter lim="400000"/>
          </a:ln>
        </p:spPr>
        <p:txBody>
          <a:bodyPr lIns="0" tIns="0" rIns="0" bIns="0"/>
          <a:lstStyle/>
          <a:p>
            <a:pPr defTabSz="1219200">
              <a:defRPr/>
            </a:pPr>
            <a:endParaRPr sz="1735" kern="0">
              <a:solidFill>
                <a:schemeClr val="bg1"/>
              </a:solidFill>
            </a:endParaRPr>
          </a:p>
        </p:txBody>
      </p:sp>
      <p:sp>
        <p:nvSpPr>
          <p:cNvPr id="34" name="Text Placeholder 3"/>
          <p:cNvSpPr txBox="1"/>
          <p:nvPr/>
        </p:nvSpPr>
        <p:spPr>
          <a:xfrm>
            <a:off x="9885069" y="2892360"/>
            <a:ext cx="1020016"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865" b="1" dirty="0">
                <a:solidFill>
                  <a:schemeClr val="bg1"/>
                </a:solidFill>
                <a:latin typeface="+mj-ea"/>
                <a:sym typeface="+mn-ea"/>
              </a:rPr>
              <a:t>solidity</a:t>
            </a:r>
            <a:endParaRPr lang="id-ID" sz="1865"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68245" y="2307962"/>
            <a:ext cx="603670" cy="603670"/>
          </a:xfrm>
          <a:prstGeom prst="rect">
            <a:avLst/>
          </a:prstGeom>
        </p:spPr>
      </p:pic>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Freeform 5"/>
          <p:cNvSpPr/>
          <p:nvPr>
            <p:custDataLst>
              <p:tags r:id="rId1"/>
            </p:custDataLst>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2"/>
          </a:solidFill>
          <a:ln>
            <a:noFill/>
          </a:ln>
        </p:spPr>
        <p:txBody>
          <a:bodyPr/>
          <a:lstStyle/>
          <a:p>
            <a:pPr eaLnBrk="0" fontAlgn="base" hangingPunct="0">
              <a:spcBef>
                <a:spcPct val="0"/>
              </a:spcBef>
              <a:spcAft>
                <a:spcPct val="0"/>
              </a:spcAft>
            </a:pPr>
            <a:endParaRPr lang="zh-CN" altLang="en-US">
              <a:solidFill>
                <a:schemeClr val="bg1"/>
              </a:solidFill>
            </a:endParaRPr>
          </a:p>
        </p:txBody>
      </p:sp>
      <p:sp>
        <p:nvSpPr>
          <p:cNvPr id="35846" name="Freeform 6"/>
          <p:cNvSpPr/>
          <p:nvPr>
            <p:custDataLst>
              <p:tags r:id="rId2"/>
            </p:custDataLst>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7"/>
              <a:gd name="T34" fmla="*/ 0 h 1468"/>
              <a:gd name="T35" fmla="*/ 2067 w 2067"/>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1"/>
          </a:solidFill>
          <a:ln>
            <a:noFill/>
          </a:ln>
        </p:spPr>
        <p:txBody>
          <a:bodyPr/>
          <a:lstStyle/>
          <a:p>
            <a:pPr eaLnBrk="0" fontAlgn="base" hangingPunct="0">
              <a:spcBef>
                <a:spcPct val="0"/>
              </a:spcBef>
              <a:spcAft>
                <a:spcPct val="0"/>
              </a:spcAft>
            </a:pPr>
            <a:endParaRPr lang="zh-CN" altLang="en-US">
              <a:solidFill>
                <a:schemeClr val="bg1"/>
              </a:solidFill>
            </a:endParaRPr>
          </a:p>
        </p:txBody>
      </p:sp>
      <p:sp>
        <p:nvSpPr>
          <p:cNvPr id="35847" name="Freeform 7"/>
          <p:cNvSpPr/>
          <p:nvPr>
            <p:custDataLst>
              <p:tags r:id="rId3"/>
            </p:custDataLst>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2"/>
          </a:solidFill>
          <a:ln>
            <a:noFill/>
          </a:ln>
        </p:spPr>
        <p:txBody>
          <a:bodyPr/>
          <a:lstStyle/>
          <a:p>
            <a:pPr eaLnBrk="0" fontAlgn="base" hangingPunct="0">
              <a:spcBef>
                <a:spcPct val="0"/>
              </a:spcBef>
              <a:spcAft>
                <a:spcPct val="0"/>
              </a:spcAft>
            </a:pPr>
            <a:endParaRPr lang="zh-CN" altLang="en-US">
              <a:solidFill>
                <a:schemeClr val="bg1"/>
              </a:solidFill>
            </a:endParaRPr>
          </a:p>
        </p:txBody>
      </p:sp>
      <p:sp>
        <p:nvSpPr>
          <p:cNvPr id="35848" name="Freeform 8"/>
          <p:cNvSpPr/>
          <p:nvPr>
            <p:custDataLst>
              <p:tags r:id="rId4"/>
            </p:custDataLst>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8"/>
              <a:gd name="T34" fmla="*/ 0 h 1468"/>
              <a:gd name="T35" fmla="*/ 2068 w 2068"/>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1"/>
          </a:solidFill>
          <a:ln>
            <a:noFill/>
          </a:ln>
        </p:spPr>
        <p:txBody>
          <a:bodyPr/>
          <a:lstStyle/>
          <a:p>
            <a:pPr eaLnBrk="0" fontAlgn="base" hangingPunct="0">
              <a:spcBef>
                <a:spcPct val="0"/>
              </a:spcBef>
              <a:spcAft>
                <a:spcPct val="0"/>
              </a:spcAft>
            </a:pPr>
            <a:endParaRPr lang="zh-CN" altLang="en-US">
              <a:solidFill>
                <a:schemeClr val="bg1"/>
              </a:solidFill>
            </a:endParaRPr>
          </a:p>
        </p:txBody>
      </p:sp>
      <p:sp>
        <p:nvSpPr>
          <p:cNvPr id="35849" name="矩形 28"/>
          <p:cNvSpPr>
            <a:spLocks noChangeArrowheads="1"/>
          </p:cNvSpPr>
          <p:nvPr>
            <p:custDataLst>
              <p:tags r:id="rId5"/>
            </p:custDataLst>
          </p:nvPr>
        </p:nvSpPr>
        <p:spPr bwMode="auto">
          <a:xfrm>
            <a:off x="4665663" y="2387600"/>
            <a:ext cx="512762"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2800">
                <a:solidFill>
                  <a:schemeClr val="bg1"/>
                </a:solidFill>
                <a:latin typeface="Impact" panose="020B0806030902050204" charset="0"/>
                <a:ea typeface="Malgun Gothic" panose="020B0503020000020004" pitchFamily="34" charset="-127"/>
                <a:cs typeface="Adobe Naskh Medium" pitchFamily="50" charset="-78"/>
              </a:rPr>
              <a:t>01</a:t>
            </a:r>
            <a:endParaRPr lang="zh-CN" altLang="en-US" sz="2800">
              <a:solidFill>
                <a:schemeClr val="bg1"/>
              </a:solidFill>
              <a:latin typeface="Impact" panose="020B0806030902050204" charset="0"/>
              <a:ea typeface="Malgun Gothic" panose="020B0503020000020004" pitchFamily="34" charset="-127"/>
              <a:cs typeface="Adobe Naskh Medium" pitchFamily="50" charset="-78"/>
            </a:endParaRPr>
          </a:p>
        </p:txBody>
      </p:sp>
      <p:sp>
        <p:nvSpPr>
          <p:cNvPr id="35850" name="矩形 29"/>
          <p:cNvSpPr>
            <a:spLocks noChangeArrowheads="1"/>
          </p:cNvSpPr>
          <p:nvPr>
            <p:custDataLst>
              <p:tags r:id="rId6"/>
            </p:custDataLst>
          </p:nvPr>
        </p:nvSpPr>
        <p:spPr bwMode="auto">
          <a:xfrm>
            <a:off x="7099300" y="2305050"/>
            <a:ext cx="5556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2800">
                <a:solidFill>
                  <a:schemeClr val="bg1"/>
                </a:solidFill>
                <a:latin typeface="Impact" panose="020B0806030902050204" charset="0"/>
                <a:ea typeface="Malgun Gothic" panose="020B0503020000020004" pitchFamily="34" charset="-127"/>
                <a:cs typeface="Adobe Naskh Medium" pitchFamily="50" charset="-78"/>
              </a:rPr>
              <a:t>02</a:t>
            </a:r>
            <a:endParaRPr lang="zh-CN" altLang="en-US" sz="2800">
              <a:solidFill>
                <a:schemeClr val="bg1"/>
              </a:solidFill>
              <a:latin typeface="Impact" panose="020B0806030902050204" charset="0"/>
              <a:ea typeface="Malgun Gothic" panose="020B0503020000020004" pitchFamily="34" charset="-127"/>
              <a:cs typeface="Adobe Naskh Medium" pitchFamily="50" charset="-78"/>
            </a:endParaRPr>
          </a:p>
        </p:txBody>
      </p:sp>
      <p:sp>
        <p:nvSpPr>
          <p:cNvPr id="35851" name="矩形 30"/>
          <p:cNvSpPr>
            <a:spLocks noChangeArrowheads="1"/>
          </p:cNvSpPr>
          <p:nvPr>
            <p:custDataLst>
              <p:tags r:id="rId7"/>
            </p:custDataLst>
          </p:nvPr>
        </p:nvSpPr>
        <p:spPr bwMode="auto">
          <a:xfrm>
            <a:off x="7029450" y="4745038"/>
            <a:ext cx="5683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2800">
                <a:solidFill>
                  <a:schemeClr val="bg1"/>
                </a:solidFill>
                <a:latin typeface="Impact" panose="020B0806030902050204" charset="0"/>
                <a:ea typeface="Malgun Gothic" panose="020B0503020000020004" pitchFamily="34" charset="-127"/>
                <a:cs typeface="Adobe Naskh Medium" pitchFamily="50" charset="-78"/>
              </a:rPr>
              <a:t>03</a:t>
            </a:r>
            <a:endParaRPr lang="zh-CN" altLang="en-US" sz="2800">
              <a:solidFill>
                <a:schemeClr val="bg1"/>
              </a:solidFill>
              <a:latin typeface="Impact" panose="020B0806030902050204" charset="0"/>
              <a:ea typeface="Malgun Gothic" panose="020B0503020000020004" pitchFamily="34" charset="-127"/>
              <a:cs typeface="Adobe Naskh Medium" pitchFamily="50" charset="-78"/>
            </a:endParaRPr>
          </a:p>
        </p:txBody>
      </p:sp>
      <p:sp>
        <p:nvSpPr>
          <p:cNvPr id="35852" name="矩形 31"/>
          <p:cNvSpPr>
            <a:spLocks noChangeArrowheads="1"/>
          </p:cNvSpPr>
          <p:nvPr>
            <p:custDataLst>
              <p:tags r:id="rId8"/>
            </p:custDataLst>
          </p:nvPr>
        </p:nvSpPr>
        <p:spPr bwMode="auto">
          <a:xfrm>
            <a:off x="4622800" y="4665663"/>
            <a:ext cx="5556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2800">
                <a:solidFill>
                  <a:schemeClr val="bg1"/>
                </a:solidFill>
                <a:latin typeface="Impact" panose="020B0806030902050204" charset="0"/>
                <a:ea typeface="Malgun Gothic" panose="020B0503020000020004" pitchFamily="34" charset="-127"/>
                <a:cs typeface="Adobe Naskh Medium" pitchFamily="50" charset="-78"/>
              </a:rPr>
              <a:t>04</a:t>
            </a:r>
            <a:endParaRPr lang="zh-CN" altLang="en-US" sz="2800">
              <a:solidFill>
                <a:schemeClr val="bg1"/>
              </a:solidFill>
              <a:latin typeface="Impact" panose="020B0806030902050204" charset="0"/>
              <a:ea typeface="Malgun Gothic" panose="020B0503020000020004" pitchFamily="34" charset="-127"/>
              <a:cs typeface="Adobe Naskh Medium" pitchFamily="50" charset="-78"/>
            </a:endParaRPr>
          </a:p>
        </p:txBody>
      </p:sp>
      <p:sp>
        <p:nvSpPr>
          <p:cNvPr id="33" name="TextBox 57"/>
          <p:cNvSpPr txBox="1"/>
          <p:nvPr>
            <p:custDataLst>
              <p:tags r:id="rId9"/>
            </p:custDataLst>
          </p:nvPr>
        </p:nvSpPr>
        <p:spPr bwMode="auto">
          <a:xfrm>
            <a:off x="759460" y="1860550"/>
            <a:ext cx="3381375" cy="704850"/>
          </a:xfrm>
          <a:prstGeom prst="rect">
            <a:avLst/>
          </a:prstGeom>
          <a:noFill/>
        </p:spPr>
        <p:txBody>
          <a:bodyPr wrap="square">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Pragram</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pragma solidity&gt;=0.6.12&lt;0.9.0</a:t>
            </a:r>
          </a:p>
        </p:txBody>
      </p:sp>
      <p:sp>
        <p:nvSpPr>
          <p:cNvPr id="34" name="TextBox 57"/>
          <p:cNvSpPr txBox="1"/>
          <p:nvPr>
            <p:custDataLst>
              <p:tags r:id="rId10"/>
            </p:custDataLst>
          </p:nvPr>
        </p:nvSpPr>
        <p:spPr bwMode="auto">
          <a:xfrm>
            <a:off x="8039100" y="2136775"/>
            <a:ext cx="3470275" cy="2383790"/>
          </a:xfrm>
          <a:prstGeom prst="rect">
            <a:avLst/>
          </a:prstGeom>
          <a:noFill/>
        </p:spPr>
        <p:txBody>
          <a:bodyPr wrap="square">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Comments</a:t>
            </a:r>
            <a:endPar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buClrTx/>
              <a:buSzTx/>
              <a:buFontTx/>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pragma solidity&gt;=0.6.12&lt;0.9.0;</a:t>
            </a: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buClrTx/>
              <a:buSzTx/>
              <a:buFontTx/>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//This is a single line comment in solidity</a:t>
            </a: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buClrTx/>
              <a:buSzTx/>
              <a:buFontTx/>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a:t>
            </a: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buClrTx/>
              <a:buSzTx/>
              <a:buFontTx/>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This is a multi-line comment</a:t>
            </a: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buClrTx/>
              <a:buSzTx/>
              <a:buFontTx/>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In solidity.Use this when multiple consecutive lines Should be commented as a whole</a:t>
            </a: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buClrTx/>
              <a:buSzTx/>
              <a:buFontTx/>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mn-ea"/>
              </a:rPr>
              <a:t>*/</a:t>
            </a: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TextBox 57"/>
          <p:cNvSpPr txBox="1"/>
          <p:nvPr>
            <p:custDataLst>
              <p:tags r:id="rId11"/>
            </p:custDataLst>
          </p:nvPr>
        </p:nvSpPr>
        <p:spPr bwMode="auto">
          <a:xfrm>
            <a:off x="757555" y="3955415"/>
            <a:ext cx="3381375" cy="330835"/>
          </a:xfrm>
          <a:prstGeom prst="rect">
            <a:avLst/>
          </a:prstGeom>
          <a:noFill/>
        </p:spPr>
        <p:txBody>
          <a:bodyPr wrap="square">
            <a:spAutoFit/>
          </a:bodyPr>
          <a:lstStyle/>
          <a:p>
            <a:pPr algn="ctr">
              <a:lnSpc>
                <a:spcPct val="130000"/>
              </a:lnSpc>
              <a:defRPr/>
            </a:pPr>
            <a:endPar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TextBox 57"/>
          <p:cNvSpPr txBox="1"/>
          <p:nvPr>
            <p:custDataLst>
              <p:tags r:id="rId12"/>
            </p:custDataLst>
          </p:nvPr>
        </p:nvSpPr>
        <p:spPr bwMode="auto">
          <a:xfrm>
            <a:off x="671195" y="2909570"/>
            <a:ext cx="3469640" cy="3582670"/>
          </a:xfrm>
          <a:prstGeom prst="rect">
            <a:avLst/>
          </a:prstGeom>
          <a:noFill/>
        </p:spPr>
        <p:txBody>
          <a:bodyPr wrap="square">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Contracts</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//contracts.sol</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pragma solidity 0.4.19;</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This is a single line comment in solidity</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This is a multi-line comment</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In solidity.Use this when multiple consecutive lines Should be commented as a whole */</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contract firstContract {}</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contract secondContract{}</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1fbrary stringLibrary{}</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library mathLibrary{}</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interface IBank{}</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interface IAccount {}</a:t>
            </a:r>
          </a:p>
        </p:txBody>
      </p:sp>
      <p:grpSp>
        <p:nvGrpSpPr>
          <p:cNvPr id="19" name="组合 18"/>
          <p:cNvGrpSpPr/>
          <p:nvPr/>
        </p:nvGrpSpPr>
        <p:grpSpPr>
          <a:xfrm>
            <a:off x="495300" y="304259"/>
            <a:ext cx="11239501" cy="715714"/>
            <a:chOff x="495300" y="424579"/>
            <a:chExt cx="11239501" cy="715714"/>
          </a:xfrm>
        </p:grpSpPr>
        <p:sp>
          <p:nvSpPr>
            <p:cNvPr id="20"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25"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TextBox 57"/>
          <p:cNvSpPr txBox="1"/>
          <p:nvPr>
            <p:custDataLst>
              <p:tags r:id="rId13"/>
            </p:custDataLst>
          </p:nvPr>
        </p:nvSpPr>
        <p:spPr bwMode="auto">
          <a:xfrm>
            <a:off x="8437245" y="4837748"/>
            <a:ext cx="2673350" cy="704850"/>
          </a:xfrm>
          <a:prstGeom prst="rect">
            <a:avLst/>
          </a:prstGeom>
          <a:noFill/>
        </p:spPr>
        <p:txBody>
          <a:bodyPr>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Import</a:t>
            </a: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import &lt;&lt;filename&gt;&gt;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481455"/>
            <a:ext cx="9934575" cy="4439920"/>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kumimoji="0" lang="zh-CN" altLang="en-US" sz="1400" b="0" i="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1.状态变量（StateVariables）：</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internal:默认情况下，如果没有指定任何内容，则状态变量具有内部限定符。这意味着这个变量只能在当前的合约函数和从它们继承的任何合约中使用。这些变量无法从外部访问以进行修改；但是，可以查看它们。</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private:这个限定符类似于带有附加约束的内部约束。私有状态变量只能在声明它们的合约中使用。它们甚至在派生的合约中也不能使用。</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public:此限定符使状态变量可以直接访问。solidity编译器为每个公有状态变量生成一个getter函数。</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constant:这个限定符使状态变量不可变。该值必须在声明时分配给该变量本身。实际上，编译器将用代码中的赋值替换该变量的引用。</a:t>
            </a:r>
          </a:p>
          <a:p>
            <a:pPr marL="285750" indent="-285750">
              <a:lnSpc>
                <a:spcPct val="150000"/>
              </a:lnSpc>
              <a:buFont typeface="Wingdings" panose="05000000000000000000" charset="0"/>
              <a:buChar char="l"/>
              <a:defRPr/>
            </a:pPr>
            <a:r>
              <a:rPr kumimoji="0" lang="zh-CN" altLang="en-US" sz="1400" b="0" i="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2.结构体类型（StructsTypes）</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//定义结构体</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struct{</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string name；</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uint age；</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bool is Adult；</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uint[] ID;}</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501015" y="1195070"/>
            <a:ext cx="5080000" cy="368300"/>
          </a:xfrm>
          <a:prstGeom prst="rect">
            <a:avLst/>
          </a:prstGeom>
          <a:noFill/>
          <a:ln w="9525">
            <a:noFill/>
          </a:ln>
        </p:spPr>
        <p:txBody>
          <a:bodyPr>
            <a:spAutoFit/>
          </a:bodyPr>
          <a:lstStyle/>
          <a:p>
            <a:pPr indent="0"/>
            <a:r>
              <a:rPr lang="en-US" b="1">
                <a:solidFill>
                  <a:schemeClr val="bg1"/>
                </a:solidFill>
                <a:latin typeface="Times New Roman" panose="02020603050405020304" charset="0"/>
                <a:ea typeface="宋体" panose="02010600030101010101" pitchFamily="2" charset="-122"/>
              </a:rPr>
              <a:t>4.2.1</a:t>
            </a:r>
            <a:r>
              <a:rPr lang="zh-CN" b="1">
                <a:solidFill>
                  <a:schemeClr val="bg1"/>
                </a:solidFill>
                <a:latin typeface="Times New Roman" panose="02020603050405020304" charset="0"/>
                <a:ea typeface="宋体" panose="02010600030101010101" pitchFamily="2" charset="-122"/>
              </a:rPr>
              <a:t>合约结构</a:t>
            </a:r>
            <a:endParaRPr lang="zh-CN" altLang="en-US"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481455"/>
            <a:ext cx="9934575" cy="4439920"/>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3.函数修改器（FunctionModifiers）</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修改器的定义是使用修改器关键字和修改器标识符，它可以接受的任何参数，然后在“{}”内进行编码。</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pragma solidity &gt;=0.4.22 &lt;0.9.0;</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contract MyPurchase {</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address public seller;</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modifier onlySeller() { // 修改器</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t>
            </a: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require(</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msg.sender == seller,</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"Only seller can call this."</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_;</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function abort() public onlySeller { // 修改器用法</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 ...</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501015" y="1195070"/>
            <a:ext cx="5080000" cy="368300"/>
          </a:xfrm>
          <a:prstGeom prst="rect">
            <a:avLst/>
          </a:prstGeom>
          <a:noFill/>
          <a:ln w="9525">
            <a:noFill/>
          </a:ln>
        </p:spPr>
        <p:txBody>
          <a:bodyPr>
            <a:spAutoFit/>
          </a:bodyPr>
          <a:lstStyle/>
          <a:p>
            <a:pPr indent="0"/>
            <a:r>
              <a:rPr lang="en-US" b="1">
                <a:solidFill>
                  <a:schemeClr val="bg1"/>
                </a:solidFill>
                <a:latin typeface="Times New Roman" panose="02020603050405020304" charset="0"/>
                <a:ea typeface="宋体" panose="02010600030101010101" pitchFamily="2" charset="-122"/>
              </a:rPr>
              <a:t>4.2.1</a:t>
            </a:r>
            <a:r>
              <a:rPr lang="zh-CN" b="1">
                <a:solidFill>
                  <a:schemeClr val="bg1"/>
                </a:solidFill>
                <a:latin typeface="Times New Roman" panose="02020603050405020304" charset="0"/>
                <a:ea typeface="宋体" panose="02010600030101010101" pitchFamily="2" charset="-122"/>
              </a:rPr>
              <a:t>合约结构</a:t>
            </a:r>
            <a:endParaRPr lang="zh-CN" altLang="en-US"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481455"/>
            <a:ext cx="9934575" cy="4439920"/>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4.事件（Events）</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事件在全局级别的合约中声明，并在其函数中调用。使用事件关键字声明一个事件，后面跟着一个标识符和参数列表，并以分号结束。</a:t>
            </a:r>
          </a:p>
          <a:p>
            <a:pPr marL="1200150" lvl="2"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不需要显式提供参数变量——仅数据类型就足够，如下列代码所示：</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//event declaration</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event ageRead(address,int);</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事件可以通过任何函数的名称和传递所需的参数来调用，如下列代码所示：</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//function definiticn</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function getAge (adtress personIdentifier) onlyBy() payable external returns (uint) {</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human = myStruct ("Ritesh",10,true,new uint[](3));</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//using struct mystruct</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gender _gender=gender.male;//usingenum</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ageRead(personIdentifler,stateIntVariable);</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501015" y="1195070"/>
            <a:ext cx="5080000" cy="368300"/>
          </a:xfrm>
          <a:prstGeom prst="rect">
            <a:avLst/>
          </a:prstGeom>
          <a:noFill/>
          <a:ln w="9525">
            <a:noFill/>
          </a:ln>
        </p:spPr>
        <p:txBody>
          <a:bodyPr>
            <a:spAutoFit/>
          </a:bodyPr>
          <a:lstStyle/>
          <a:p>
            <a:pPr indent="0"/>
            <a:r>
              <a:rPr lang="en-US" b="1">
                <a:solidFill>
                  <a:schemeClr val="bg1"/>
                </a:solidFill>
                <a:latin typeface="Times New Roman" panose="02020603050405020304" charset="0"/>
                <a:ea typeface="宋体" panose="02010600030101010101" pitchFamily="2" charset="-122"/>
              </a:rPr>
              <a:t>4.2.1</a:t>
            </a:r>
            <a:r>
              <a:rPr lang="zh-CN" b="1">
                <a:solidFill>
                  <a:schemeClr val="bg1"/>
                </a:solidFill>
                <a:latin typeface="Times New Roman" panose="02020603050405020304" charset="0"/>
                <a:ea typeface="宋体" panose="02010600030101010101" pitchFamily="2" charset="-122"/>
              </a:rPr>
              <a:t>合约结构</a:t>
            </a:r>
            <a:endParaRPr lang="zh-CN" altLang="en-US"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529080"/>
            <a:ext cx="9934575" cy="4439920"/>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5.错误（Errors）</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solidity为应对失败，允许用户定义 error 来描述错误的名称和数据。错误可以在 revertstatements 中使用，跟用错误字符串相比， error 更便宜并且允许你编码额外的数据，还可以用NatSpec为用户去描述错误。</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GPL-3.0pragmasolidity^0.8.4;</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///没有足够的资金用于转账，参数`requested`表示需要的资金，`available`表示仅有的资金。</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errorNotEnoughFunds(uintrequested,uintavailable);</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contractToken{</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mapping(address=&gt;uint)balances;</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functiontransfer(addressto,uintamount)public{</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uintbalance=balances[msg.sender];</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if(balance&lt;amount)</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revertNotEnoughFunds(amount,balance);</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balances[msg.sender]-=amount;</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balances[to]+=amount;</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501015" y="1195070"/>
            <a:ext cx="5080000" cy="368300"/>
          </a:xfrm>
          <a:prstGeom prst="rect">
            <a:avLst/>
          </a:prstGeom>
          <a:noFill/>
          <a:ln w="9525">
            <a:noFill/>
          </a:ln>
        </p:spPr>
        <p:txBody>
          <a:bodyPr>
            <a:spAutoFit/>
          </a:bodyPr>
          <a:lstStyle/>
          <a:p>
            <a:pPr indent="0"/>
            <a:r>
              <a:rPr lang="en-US" b="1">
                <a:solidFill>
                  <a:schemeClr val="bg1"/>
                </a:solidFill>
                <a:latin typeface="Times New Roman" panose="02020603050405020304" charset="0"/>
                <a:ea typeface="宋体" panose="02010600030101010101" pitchFamily="2" charset="-122"/>
              </a:rPr>
              <a:t>4.2.1</a:t>
            </a:r>
            <a:r>
              <a:rPr lang="zh-CN" b="1">
                <a:solidFill>
                  <a:schemeClr val="bg1"/>
                </a:solidFill>
                <a:latin typeface="Times New Roman" panose="02020603050405020304" charset="0"/>
                <a:ea typeface="宋体" panose="02010600030101010101" pitchFamily="2" charset="-122"/>
              </a:rPr>
              <a:t>合约结构</a:t>
            </a:r>
            <a:endParaRPr lang="zh-CN" altLang="en-US"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620520"/>
            <a:ext cx="9934575" cy="4439920"/>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6.枚举（EnumTypes）</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枚举关键字用于声明枚举。枚举有助于在solidity中声明自定义的用户定义的数据类型。枚举由一个枚举列表，一组预定的命名常数组成。</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枚举中的常数值可以在solidity中显式地转换为整数。每个常量值对应一个整数值，第一个值为0，每个连续项的值增加1。</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枚举声明使用枚举关键字，后面跟着枚举标识符和{}方括号内的枚举值列表。需要注意的是，枚举声明中没有分号作为其终止符，并且在列表中应该至少要声明一个成员。</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枚举的一个实例如下：</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enum gender{male,female}</a:t>
            </a:r>
          </a:p>
          <a:p>
            <a:pPr marL="742950" lvl="1" indent="-285750">
              <a:lnSpc>
                <a:spcPct val="150000"/>
              </a:lnSpc>
              <a:buFont typeface="Wingdings" panose="05000000000000000000" pitchFamily="2" charset="2"/>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枚举变量可以声明并赋值，如下代码所示：</a:t>
            </a:r>
          </a:p>
          <a:p>
            <a:pPr lvl="2"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gender_gender=gender.male;</a:t>
            </a:r>
          </a:p>
          <a:p>
            <a:pPr marL="285750" lvl="0" indent="-285750">
              <a:lnSpc>
                <a:spcPct val="150000"/>
              </a:lnSpc>
              <a:buFont typeface="Wingdings" panose="05000000000000000000" charset="0"/>
              <a:buChar char="l"/>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7.函数（Functions）</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//function defintion</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function getAge (address_personIdentifider) onlyBy() payable external returns(uint){</a:t>
            </a:r>
          </a:p>
          <a:p>
            <a:pPr lvl="1" indent="0">
              <a:lnSpc>
                <a:spcPct val="150000"/>
              </a:lnSpc>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501015" y="1195070"/>
            <a:ext cx="5080000" cy="368300"/>
          </a:xfrm>
          <a:prstGeom prst="rect">
            <a:avLst/>
          </a:prstGeom>
          <a:noFill/>
          <a:ln w="9525">
            <a:noFill/>
          </a:ln>
        </p:spPr>
        <p:txBody>
          <a:bodyPr>
            <a:spAutoFit/>
          </a:bodyPr>
          <a:lstStyle/>
          <a:p>
            <a:pPr indent="0"/>
            <a:r>
              <a:rPr lang="en-US" b="1">
                <a:solidFill>
                  <a:schemeClr val="bg1"/>
                </a:solidFill>
                <a:latin typeface="Times New Roman" panose="02020603050405020304" charset="0"/>
                <a:ea typeface="宋体" panose="02010600030101010101" pitchFamily="2" charset="-122"/>
              </a:rPr>
              <a:t>4.2.1</a:t>
            </a:r>
            <a:r>
              <a:rPr lang="zh-CN" b="1">
                <a:solidFill>
                  <a:schemeClr val="bg1"/>
                </a:solidFill>
                <a:latin typeface="Times New Roman" panose="02020603050405020304" charset="0"/>
                <a:ea typeface="宋体" panose="02010600030101010101" pitchFamily="2" charset="-122"/>
              </a:rPr>
              <a:t>合约结构</a:t>
            </a:r>
            <a:endParaRPr lang="zh-CN" altLang="en-US"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1383665"/>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1.值类型</a:t>
            </a:r>
          </a:p>
          <a:p>
            <a:pPr indent="457200">
              <a:lnSpc>
                <a:spcPct val="150000"/>
              </a:lnSpc>
              <a:buFont typeface="Wingdings" panose="05000000000000000000" pitchFamily="2" charset="2"/>
              <a:buNone/>
              <a:defRPr/>
            </a:pPr>
            <a:r>
              <a:rPr lang="zh-CN" altLang="en-US" sz="1400" dirty="0">
                <a:solidFill>
                  <a:schemeClr val="bg1"/>
                </a:solidFill>
                <a:latin typeface="微软雅黑" panose="020B0503020204020204" pitchFamily="34" charset="-122"/>
                <a:ea typeface="微软雅黑" panose="020B0503020204020204" pitchFamily="34" charset="-122"/>
              </a:rPr>
              <a:t>如果一个类型将数据(值)直接保存在它所拥有的内存中，则它被称为值类型。这些类型的值与它们一起存储，而不是存储在其他地方。下图说明了这一点。在本例中，声明了一个数据类型为unsigned integer(uint)的变量，其数据(值)为13。变量a拥有由EVM分配的内存空间，它被称为0x123，该位置的存储值为13。访问这个变量将直接为我们提供值13:</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pic>
        <p:nvPicPr>
          <p:cNvPr id="17" name="图片 3" descr="未命名文件(1)"/>
          <p:cNvPicPr>
            <a:picLocks noChangeAspect="1"/>
          </p:cNvPicPr>
          <p:nvPr/>
        </p:nvPicPr>
        <p:blipFill>
          <a:blip r:embed="rId3"/>
          <a:srcRect t="9840" b="8689"/>
          <a:stretch>
            <a:fillRect/>
          </a:stretch>
        </p:blipFill>
        <p:spPr>
          <a:xfrm>
            <a:off x="3911600" y="3068955"/>
            <a:ext cx="4486275" cy="35871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429260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(1)bool:布尔值，可以保存true或false作为其值;</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运算符：</a:t>
            </a: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运算符 || 和 &amp;&amp; 都遵循同样的短路（short-circuiting）规则。就是说在表达式 f(x) || g(y) 中，如果 f(x) 的值为 true ，那么 g(y) 就不会被执行，即使会出现一些副作用。</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pic>
        <p:nvPicPr>
          <p:cNvPr id="11" name="图片 10"/>
          <p:cNvPicPr>
            <a:picLocks noChangeAspect="1"/>
          </p:cNvPicPr>
          <p:nvPr/>
        </p:nvPicPr>
        <p:blipFill>
          <a:blip r:embed="rId3"/>
          <a:stretch>
            <a:fillRect/>
          </a:stretch>
        </p:blipFill>
        <p:spPr>
          <a:xfrm>
            <a:off x="1175385" y="2682240"/>
            <a:ext cx="9261475" cy="25209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106045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(2)int/uint:分别表示有符号和无符号的不同位数的整型变量。 支持关键字 uint8 到 uint256 （无符号，从8位到256位）以及 int8 到 int256，以 8 位为步长递增。 uint 和 int 分别是 uint256 和 int256 的别名。</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运算符：</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2132965" y="3067685"/>
            <a:ext cx="7926070" cy="21412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516235"/>
            <a:ext cx="5603132" cy="923330"/>
          </a:xfrm>
          <a:prstGeom prst="rect">
            <a:avLst/>
          </a:prstGeom>
          <a:noFill/>
        </p:spPr>
        <p:txBody>
          <a:bodyPr wrap="square" lIns="0" tIns="45720" rIns="91440" bIns="45720" rtlCol="0">
            <a:spAutoFit/>
          </a:bodyPr>
          <a:lstStyle/>
          <a:p>
            <a:r>
              <a:rPr lang="en-US" altLang="zh-CN" sz="5400" b="1" dirty="0">
                <a:solidFill>
                  <a:schemeClr val="bg1"/>
                </a:solidFill>
                <a:latin typeface="+mj-lt"/>
                <a:ea typeface="+mj-ea"/>
              </a:rPr>
              <a:t>content</a:t>
            </a:r>
            <a:endParaRPr lang="zh-CN" altLang="en-US" sz="5400" b="1" dirty="0">
              <a:solidFill>
                <a:schemeClr val="bg1"/>
              </a:solidFill>
              <a:latin typeface="+mj-lt"/>
              <a:ea typeface="+mj-ea"/>
            </a:endParaRPr>
          </a:p>
        </p:txBody>
      </p:sp>
      <p:grpSp>
        <p:nvGrpSpPr>
          <p:cNvPr id="9" name="组合 8"/>
          <p:cNvGrpSpPr/>
          <p:nvPr>
            <p:custDataLst>
              <p:tags r:id="rId1"/>
            </p:custDataLst>
          </p:nvPr>
        </p:nvGrpSpPr>
        <p:grpSpPr>
          <a:xfrm>
            <a:off x="6018179" y="1841938"/>
            <a:ext cx="4995991" cy="707886"/>
            <a:chOff x="1442909" y="2645888"/>
            <a:chExt cx="4995991" cy="707886"/>
          </a:xfrm>
        </p:grpSpPr>
        <p:grpSp>
          <p:nvGrpSpPr>
            <p:cNvPr id="5" name="组合 4"/>
            <p:cNvGrpSpPr/>
            <p:nvPr/>
          </p:nvGrpSpPr>
          <p:grpSpPr>
            <a:xfrm>
              <a:off x="2242632" y="2677238"/>
              <a:ext cx="4196268" cy="676536"/>
              <a:chOff x="1292231" y="418450"/>
              <a:chExt cx="4876340" cy="786180"/>
            </a:xfrm>
          </p:grpSpPr>
          <p:sp>
            <p:nvSpPr>
              <p:cNvPr id="6" name="文本框 5"/>
              <p:cNvSpPr txBox="1"/>
              <p:nvPr>
                <p:custDataLst>
                  <p:tags r:id="rId15"/>
                </p:custDataLst>
              </p:nvPr>
            </p:nvSpPr>
            <p:spPr>
              <a:xfrm>
                <a:off x="1292231" y="418450"/>
                <a:ext cx="4119024" cy="534986"/>
              </a:xfrm>
              <a:prstGeom prst="rect">
                <a:avLst/>
              </a:prstGeom>
              <a:noFill/>
            </p:spPr>
            <p:txBody>
              <a:bodyPr wrap="square" rtlCol="0">
                <a:spAutoFit/>
                <a:scene3d>
                  <a:camera prst="orthographicFront"/>
                  <a:lightRig rig="threePt" dir="t"/>
                </a:scene3d>
                <a:sp3d contourW="12700"/>
              </a:bodyPr>
              <a:lstStyle/>
              <a:p>
                <a:pPr lvl="0">
                  <a:defRPr/>
                </a:pPr>
                <a:r>
                  <a:rPr lang="en-US" altLang="zh-CN" sz="2400" b="1" dirty="0">
                    <a:solidFill>
                      <a:schemeClr val="bg1"/>
                    </a:solidFill>
                    <a:latin typeface="+mj-ea"/>
                    <a:ea typeface="+mj-ea"/>
                  </a:rPr>
                  <a:t>solidity</a:t>
                </a:r>
                <a:r>
                  <a:rPr lang="zh-CN" altLang="en-US" sz="2400" b="1" dirty="0">
                    <a:solidFill>
                      <a:schemeClr val="bg1"/>
                    </a:solidFill>
                    <a:latin typeface="+mj-ea"/>
                    <a:ea typeface="+mj-ea"/>
                  </a:rPr>
                  <a:t>开发环境准备</a:t>
                </a:r>
              </a:p>
            </p:txBody>
          </p:sp>
          <p:sp>
            <p:nvSpPr>
              <p:cNvPr id="7" name="文本框 6"/>
              <p:cNvSpPr txBox="1"/>
              <p:nvPr>
                <p:custDataLst>
                  <p:tags r:id="rId16"/>
                </p:custDataLst>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Solidity development environment preparation</a:t>
                </a:r>
              </a:p>
            </p:txBody>
          </p:sp>
        </p:grpSp>
        <p:sp>
          <p:nvSpPr>
            <p:cNvPr id="8" name="文本框 7"/>
            <p:cNvSpPr txBox="1"/>
            <p:nvPr>
              <p:custDataLst>
                <p:tags r:id="rId14"/>
              </p:custDataLst>
            </p:nvPr>
          </p:nvSpPr>
          <p:spPr>
            <a:xfrm>
              <a:off x="1442909" y="2645888"/>
              <a:ext cx="1014095"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4.1</a:t>
              </a:r>
            </a:p>
          </p:txBody>
        </p:sp>
      </p:grpSp>
      <p:grpSp>
        <p:nvGrpSpPr>
          <p:cNvPr id="10" name="组合 9"/>
          <p:cNvGrpSpPr/>
          <p:nvPr>
            <p:custDataLst>
              <p:tags r:id="rId2"/>
            </p:custDataLst>
          </p:nvPr>
        </p:nvGrpSpPr>
        <p:grpSpPr>
          <a:xfrm>
            <a:off x="6018179" y="2801972"/>
            <a:ext cx="5226995" cy="707886"/>
            <a:chOff x="1442909" y="2645888"/>
            <a:chExt cx="5226995" cy="707886"/>
          </a:xfrm>
        </p:grpSpPr>
        <p:grpSp>
          <p:nvGrpSpPr>
            <p:cNvPr id="11" name="组合 10"/>
            <p:cNvGrpSpPr/>
            <p:nvPr/>
          </p:nvGrpSpPr>
          <p:grpSpPr>
            <a:xfrm>
              <a:off x="2242632" y="2677238"/>
              <a:ext cx="4427272" cy="676536"/>
              <a:chOff x="1292231" y="418450"/>
              <a:chExt cx="5144782" cy="786180"/>
            </a:xfrm>
          </p:grpSpPr>
          <p:sp>
            <p:nvSpPr>
              <p:cNvPr id="13" name="文本框 12"/>
              <p:cNvSpPr txBox="1"/>
              <p:nvPr>
                <p:custDataLst>
                  <p:tags r:id="rId12"/>
                </p:custDataLst>
              </p:nvPr>
            </p:nvSpPr>
            <p:spPr>
              <a:xfrm>
                <a:off x="1292231" y="418450"/>
                <a:ext cx="5144782" cy="534986"/>
              </a:xfrm>
              <a:prstGeom prst="rect">
                <a:avLst/>
              </a:prstGeom>
              <a:noFill/>
            </p:spPr>
            <p:txBody>
              <a:bodyPr wrap="square" rtlCol="0">
                <a:spAutoFit/>
                <a:scene3d>
                  <a:camera prst="orthographicFront"/>
                  <a:lightRig rig="threePt" dir="t"/>
                </a:scene3d>
                <a:sp3d contourW="12700"/>
              </a:bodyPr>
              <a:lstStyle/>
              <a:p>
                <a:pPr lvl="0">
                  <a:defRPr/>
                </a:pPr>
                <a:r>
                  <a:rPr lang="en-US" altLang="zh-CN" sz="2400" b="1" dirty="0">
                    <a:solidFill>
                      <a:schemeClr val="bg1"/>
                    </a:solidFill>
                    <a:latin typeface="+mj-ea"/>
                  </a:rPr>
                  <a:t>solidity</a:t>
                </a:r>
                <a:r>
                  <a:rPr lang="zh-CN" altLang="en-US" sz="2400" b="1" dirty="0">
                    <a:solidFill>
                      <a:schemeClr val="bg1"/>
                    </a:solidFill>
                    <a:latin typeface="+mj-ea"/>
                  </a:rPr>
                  <a:t>基础语法</a:t>
                </a:r>
              </a:p>
            </p:txBody>
          </p:sp>
          <p:sp>
            <p:nvSpPr>
              <p:cNvPr id="14" name="文本框 13"/>
              <p:cNvSpPr txBox="1"/>
              <p:nvPr>
                <p:custDataLst>
                  <p:tags r:id="rId13"/>
                </p:custDataLst>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Solidity basic syntax</a:t>
                </a:r>
              </a:p>
            </p:txBody>
          </p:sp>
        </p:grpSp>
        <p:sp>
          <p:nvSpPr>
            <p:cNvPr id="12" name="文本框 11"/>
            <p:cNvSpPr txBox="1"/>
            <p:nvPr>
              <p:custDataLst>
                <p:tags r:id="rId11"/>
              </p:custDataLst>
            </p:nvPr>
          </p:nvSpPr>
          <p:spPr>
            <a:xfrm>
              <a:off x="1442909" y="2645888"/>
              <a:ext cx="930910"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4.2</a:t>
              </a:r>
            </a:p>
          </p:txBody>
        </p:sp>
      </p:grpSp>
      <p:grpSp>
        <p:nvGrpSpPr>
          <p:cNvPr id="15" name="组合 14"/>
          <p:cNvGrpSpPr/>
          <p:nvPr>
            <p:custDataLst>
              <p:tags r:id="rId3"/>
            </p:custDataLst>
          </p:nvPr>
        </p:nvGrpSpPr>
        <p:grpSpPr>
          <a:xfrm>
            <a:off x="6018180" y="3762006"/>
            <a:ext cx="4995990" cy="707886"/>
            <a:chOff x="1442910" y="2645888"/>
            <a:chExt cx="4995990" cy="707886"/>
          </a:xfrm>
        </p:grpSpPr>
        <p:grpSp>
          <p:nvGrpSpPr>
            <p:cNvPr id="16" name="组合 15"/>
            <p:cNvGrpSpPr/>
            <p:nvPr/>
          </p:nvGrpSpPr>
          <p:grpSpPr>
            <a:xfrm>
              <a:off x="2242632" y="2677238"/>
              <a:ext cx="4196268" cy="676536"/>
              <a:chOff x="1292231" y="418450"/>
              <a:chExt cx="4876340" cy="786180"/>
            </a:xfrm>
          </p:grpSpPr>
          <p:sp>
            <p:nvSpPr>
              <p:cNvPr id="18" name="文本框 17"/>
              <p:cNvSpPr txBox="1"/>
              <p:nvPr>
                <p:custDataLst>
                  <p:tags r:id="rId9"/>
                </p:custDataLst>
              </p:nvPr>
            </p:nvSpPr>
            <p:spPr>
              <a:xfrm>
                <a:off x="1292231" y="418450"/>
                <a:ext cx="3810889" cy="534986"/>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常用语句</a:t>
                </a:r>
              </a:p>
            </p:txBody>
          </p:sp>
          <p:sp>
            <p:nvSpPr>
              <p:cNvPr id="19" name="文本框 18"/>
              <p:cNvSpPr txBox="1"/>
              <p:nvPr>
                <p:custDataLst>
                  <p:tags r:id="rId10"/>
                </p:custDataLst>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Commonly used statements</a:t>
                </a:r>
              </a:p>
            </p:txBody>
          </p:sp>
        </p:grpSp>
        <p:sp>
          <p:nvSpPr>
            <p:cNvPr id="17" name="文本框 16"/>
            <p:cNvSpPr txBox="1"/>
            <p:nvPr>
              <p:custDataLst>
                <p:tags r:id="rId8"/>
              </p:custDataLst>
            </p:nvPr>
          </p:nvSpPr>
          <p:spPr>
            <a:xfrm>
              <a:off x="1442910" y="2645888"/>
              <a:ext cx="930910"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4.3</a:t>
              </a:r>
            </a:p>
          </p:txBody>
        </p:sp>
      </p:grpSp>
      <p:grpSp>
        <p:nvGrpSpPr>
          <p:cNvPr id="20" name="组合 19"/>
          <p:cNvGrpSpPr/>
          <p:nvPr>
            <p:custDataLst>
              <p:tags r:id="rId4"/>
            </p:custDataLst>
          </p:nvPr>
        </p:nvGrpSpPr>
        <p:grpSpPr>
          <a:xfrm>
            <a:off x="6018179" y="4722040"/>
            <a:ext cx="4995991" cy="707886"/>
            <a:chOff x="1442909" y="2645888"/>
            <a:chExt cx="4995991" cy="707886"/>
          </a:xfrm>
        </p:grpSpPr>
        <p:grpSp>
          <p:nvGrpSpPr>
            <p:cNvPr id="21" name="组合 20"/>
            <p:cNvGrpSpPr/>
            <p:nvPr/>
          </p:nvGrpSpPr>
          <p:grpSpPr>
            <a:xfrm>
              <a:off x="2242632" y="2677238"/>
              <a:ext cx="4196268" cy="676536"/>
              <a:chOff x="1292231" y="418450"/>
              <a:chExt cx="4876340" cy="786180"/>
            </a:xfrm>
          </p:grpSpPr>
          <p:sp>
            <p:nvSpPr>
              <p:cNvPr id="23" name="文本框 22"/>
              <p:cNvSpPr txBox="1"/>
              <p:nvPr>
                <p:custDataLst>
                  <p:tags r:id="rId6"/>
                </p:custDataLst>
              </p:nvPr>
            </p:nvSpPr>
            <p:spPr>
              <a:xfrm>
                <a:off x="1292231" y="418450"/>
                <a:ext cx="3957843" cy="534986"/>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合约</a:t>
                </a:r>
              </a:p>
            </p:txBody>
          </p:sp>
          <p:sp>
            <p:nvSpPr>
              <p:cNvPr id="24" name="文本框 23"/>
              <p:cNvSpPr txBox="1"/>
              <p:nvPr>
                <p:custDataLst>
                  <p:tags r:id="rId7"/>
                </p:custDataLst>
              </p:nvPr>
            </p:nvSpPr>
            <p:spPr>
              <a:xfrm>
                <a:off x="1292231" y="902086"/>
                <a:ext cx="4876340" cy="302544"/>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mj-ea"/>
                    <a:ea typeface="+mj-ea"/>
                  </a:rPr>
                  <a:t>contract</a:t>
                </a:r>
              </a:p>
            </p:txBody>
          </p:sp>
        </p:grpSp>
        <p:sp>
          <p:nvSpPr>
            <p:cNvPr id="22" name="文本框 21"/>
            <p:cNvSpPr txBox="1"/>
            <p:nvPr>
              <p:custDataLst>
                <p:tags r:id="rId5"/>
              </p:custDataLst>
            </p:nvPr>
          </p:nvSpPr>
          <p:spPr>
            <a:xfrm>
              <a:off x="1442909" y="2645888"/>
              <a:ext cx="931545"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4.4</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170688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(3)Address：地址类型</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地址类型有两种形式，他们大致相同：</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address：保存一个20字节的值（以太坊地址的大小）。</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addresspayable：可支付地址，与address相同，不过有成员函数transfer和send。</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运算符:</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pic>
        <p:nvPicPr>
          <p:cNvPr id="4" name="图片 3"/>
          <p:cNvPicPr>
            <a:picLocks noChangeAspect="1"/>
          </p:cNvPicPr>
          <p:nvPr/>
        </p:nvPicPr>
        <p:blipFill>
          <a:blip r:embed="rId3"/>
          <a:stretch>
            <a:fillRect/>
          </a:stretch>
        </p:blipFill>
        <p:spPr>
          <a:xfrm>
            <a:off x="574675" y="3836035"/>
            <a:ext cx="11252835" cy="13112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2030095"/>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2.引用类型</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与值类型不同，引用类型不会将其值直接存储在变量本身中。它们存储的是值存储位置的地址，而不是值。该变量保存指向保存实际数据的另一个内存位置的指针。引用类型是可以占用超过32字节内存的类型。下面通过插图显示参考类型。</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在下面的示例中，数据类型为uint的数组变量声明为大小为6。solidity中的数组基于零，因此这个数组可以包含7个元素。变量a具有由EVM分配的内存空间，称为0x123，该位置中存储了一个指针值0x456。此指针是指存储数组数据的实际内存位置。当访问变量时，EVM会取消引用指针的值，并显示来自数组索引中的值，如下图所示：</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3461385" y="4022725"/>
            <a:ext cx="5268595" cy="20300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493903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(1)数据位置</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数据位置不仅仅表示数据如何保存，它同样影响着赋值行为：</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在存储storage和内存memory之间两两赋值（或者从调用数据calldata赋值），都会创建一份独立的拷贝。</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从内存memory到内存memory的赋值只创建引用，这意味着更改内存变量，其他引用相同数据的所有其他内存变量的值也会跟着改变。</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从存储storage到本地存储变量的赋值也只分配一个引用。</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pragma solidity &gt;=0.5.0 &lt;0.9.0;</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contract Tiny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uint[] x; // x 的数据存储位置是 storage，　位置可以忽略</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 memoryArray 的数据存储位置是 memory</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function f(uint[] memory memoryArray) public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x = memoryArray; // 将整个数组拷贝到 storage 中，可行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uint[] storage y = x;  // 分配一个指针（其中 y 的数据存储位置是 storage），可行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y[7]; // 返回第 8 个元素，可行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y.pop(); // 通过 y 修改 x，可行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4292600"/>
          </a:xfrm>
          <a:prstGeom prst="rect">
            <a:avLst/>
          </a:prstGeom>
          <a:noFill/>
        </p:spPr>
        <p:txBody>
          <a:bodyPr wrap="square" rtlCol="0">
            <a:spAutoFit/>
          </a:bodyPr>
          <a:lstStyle/>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delete x; // 清除数组，同时修改 y，可行</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 下面的就不可行了；需要在 storage 中创建新的未命名的临时数组，</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 但 storage 是“静态”分配的：</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 y = memoryArray;</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 下面这一行也不可行，因为这会“重置”指针，</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 但并没有可以让它指向的合适的存储位置。</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 delete y;</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g(x); // 调用 g 函数，同时移交对 x 的引用</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h(x); // 调用 h 函数，同时在 memory 中创建一个独立的临时拷贝</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function g(uint[] storage ) internal pure {}</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function h(uint[] memory) public pure {}</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   </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74675" y="1685290"/>
            <a:ext cx="11160125" cy="3322955"/>
          </a:xfrm>
          <a:prstGeom prst="rect">
            <a:avLst/>
          </a:prstGeom>
          <a:noFill/>
        </p:spPr>
        <p:txBody>
          <a:bodyPr wrap="square" rtlCol="0">
            <a:spAutoFit/>
          </a:bodyPr>
          <a:lstStyle/>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(2)数组</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数组可以在声明时指定长度，也可以动态调整大小（长度）。一个元素类型为T，固定长度为k的数组可以声明为T[k]，而动态数组声明为T[]。举个例子，一个长度为5，元素类型为uint的动态数组的数组（二维数组），应声明为uint[][5]（注意这里跟其他语言比，数组长度的声明位置是反的）。比如在Java中，声明一个包含5个元素、每个元素都是数组的方式为int[5][]。</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在solidity中，X[3]总是一个包含三个X类型元素的数组，即使X本身就是一个数组，这和其他语言也有所不同，比如C语言。数组下标是从0开始的，且访问数组时的下标顺序与声明时相反。如：如果有一个变量为uint[][5] memory x，要访问第三个动态数组的第7个元素，使用x[2][6]，要访问第三个动态数组使用x[2]。同样，如果有一个T类型的数组T[5]a，T也可以是一个数组，那么a[2]总会是T类型。</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数组元素可以是任何类型，包括映射或结构体。对类型的限制是映射只能存储在存储storage中，并且公开访问函数的参数需要是ABI类型。状态变量标记public的数组，solidity创建一个getter函数。小标数字索引就是getter函数的参数。访问超出数组长度的元素会导致异常（assert类型异常）。可以使用.push()方法在末尾追加一个新元素，其中.push()追加一个零初始化的元素并返回对它的引用。</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519555"/>
            <a:ext cx="11160125" cy="5584825"/>
          </a:xfrm>
          <a:prstGeom prst="rect">
            <a:avLst/>
          </a:prstGeom>
          <a:noFill/>
        </p:spPr>
        <p:txBody>
          <a:bodyPr wrap="square" rtlCol="0">
            <a:spAutoFit/>
          </a:bodyPr>
          <a:lstStyle/>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3.映射</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可以将映射声明为public，然后让solidity创建一个getter函数。KeyType将成为getter的必须参数，并且getter会返回ValueType。如果ValueType是一个映射。这时在使用getter时将需要递归地传入每个KeyType参数。</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pragma solidity &gt;=0.4.0 &lt;0.9.0;</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contract MappingExample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mapping(address =&gt; uint) public balances;</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function update(uint newBalance) public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balances[msg.sender] = newBalance;</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contract MappingLBC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function f() public returns (uint)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MappingExample m = new MappingExample();</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m.update(100);</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return m.balances(this);</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    }</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4.2.2</a:t>
            </a:r>
            <a:r>
              <a:rPr lang="zh-CN" b="1">
                <a:solidFill>
                  <a:schemeClr val="bg1"/>
                </a:solidFill>
                <a:latin typeface="Times New Roman" panose="02020603050405020304" charset="0"/>
                <a:ea typeface="宋体" panose="02010600030101010101" pitchFamily="2" charset="-122"/>
                <a:sym typeface="+mn-ea"/>
              </a:rPr>
              <a:t>基本数据类型</a:t>
            </a:r>
            <a:endParaRPr lang="zh-CN" b="1">
              <a:solidFill>
                <a:schemeClr val="bg1"/>
              </a:solidFill>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数据类型可以是值类型或引用类型。一些引用类型(如结构体和数组)也有数据位置——与它们相关联的内存和存储。变量可以是状态变量，也可以是函数内部局部定义的变量。本节将重点介绍变量、它们的范围规则、声明和初始化、转换规则的提升，以及所有合约全局可用的变量以及全局函数。</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var数据类型</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变量作用域</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变量转换</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变量提升</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块相关的全局变量</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事务相关的全局变量</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数学和密码的全局函数</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处理相关的全局变量和函数</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与合约相关的全局变量和函数</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1.var类型变量</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var是一种特殊类型，只能在函数中声明。在var类型的合约中不能有状态变量。</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用var类型声明的变量称为隐式类型变量，因为var不显式地表示任何类型。在编译器中它的类型是依赖的，并且由第一次赋给它的值决定。一旦确定了类型，就不能更改。</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编译器为var变量提供最终数据类型，而不是开发人员提供该类型。因此，很有可能是由块决定的类型。difficulty（uint）当前块编译器可能完全不是代码执行所期望的类型。var不能与内存位置的显式使用一起使用。一个显式内存位置需要一个显式变量类型。</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下面的代码中显示了var的一个示例。变量uintVar8的类型是uint8，变量uintVar16的类型是uint16，变量intVar8的类型是int8(有符号整数)，变量intVar16的类型是int16(有符号整数)，变量boolVar的类型是bool，变量stringVar的类型是string，变量bytesVar的类型是bytes，变量arrayInteger的类型是uint8数组，变量arrayByte的类型是bytes10数组:</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2.变量提升</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变量提升是指在使用变量之前不需要声明和初始化变量。变量声明可以发生在函数内的任何位置，甚至在使用它之后。这就是所谓的可变提升。solidity编译器会提取在函数中任何地方声明的所有变量，并将它们放在函数的顶部或开头，我们都知道在solidity中声明变量也会初始化它们的默认值。这确保了变量在整个函数中都可用。</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pragma solidity^0.4.19;</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contract variableHoisting{</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function hoistingDemo()returns(uint){</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firstvar = 10;</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secondVar = 20;</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result = firstVar+secondVar;</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 firstVar;</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 secondVar;</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 result;</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return result;</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3.变量作用域</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作用域指的是solidity中函数和合约中变量的可用性。solidity提供了以下两个可以声明变量的位置:</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合约级全局变量——也称为状态变量</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函数级局部变量</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函数级的局部变量很容易理解，它们只在函数内部的任何地方使用，而不是在外部使用。</a:t>
            </a:r>
          </a:p>
          <a:p>
            <a:pPr marL="742950" lvl="1"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合约级全局变量是合约中所有函数都可以使用的变量，包括构造函数、回调函数和修改器。合约级全局变量可以附加一个可见性修改器。无论可见性修改器如何，都可以在整个网络中查看状态数据，这一点很重要。以下状态变量只能用函数修改:</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public:这些状态变量可以通过外部调用直接访问。getter函数由编译器隐式生成，用于读取公共状态变量的值。</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internal:这些状态变量不能从外部调用直接访问。它们可以从当前合约及其派生的子合约中的函数访问。</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private:这些状态变量不能直接从外部调用中访问。它们也不能从子合约的函数中访问。它们只能从当前合约中的函数访问。</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405630" cy="1480454"/>
            <a:chOff x="2242632" y="2041909"/>
            <a:chExt cx="4405630" cy="1480454"/>
          </a:xfrm>
        </p:grpSpPr>
        <p:grpSp>
          <p:nvGrpSpPr>
            <p:cNvPr id="5" name="组合 4"/>
            <p:cNvGrpSpPr/>
            <p:nvPr/>
          </p:nvGrpSpPr>
          <p:grpSpPr>
            <a:xfrm>
              <a:off x="2242632" y="2677238"/>
              <a:ext cx="4405630" cy="845125"/>
              <a:chOff x="1292231" y="418450"/>
              <a:chExt cx="5119632" cy="982091"/>
            </a:xfrm>
          </p:grpSpPr>
          <p:sp>
            <p:nvSpPr>
              <p:cNvPr id="6" name="文本框 5"/>
              <p:cNvSpPr txBox="1"/>
              <p:nvPr/>
            </p:nvSpPr>
            <p:spPr>
              <a:xfrm>
                <a:off x="1292231" y="418450"/>
                <a:ext cx="5119632" cy="678141"/>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en-US" altLang="zh-CN" sz="3200" b="1" dirty="0">
                    <a:solidFill>
                      <a:schemeClr val="bg1"/>
                    </a:solidFill>
                    <a:latin typeface="+mj-ea"/>
                    <a:ea typeface="+mj-ea"/>
                    <a:sym typeface="+mn-ea"/>
                  </a:rPr>
                  <a:t>solidity</a:t>
                </a:r>
                <a:r>
                  <a:rPr lang="zh-CN" altLang="en-US" sz="3200" b="1" dirty="0">
                    <a:solidFill>
                      <a:schemeClr val="bg1"/>
                    </a:solidFill>
                    <a:latin typeface="+mj-ea"/>
                    <a:ea typeface="+mj-ea"/>
                    <a:sym typeface="+mn-ea"/>
                  </a:rPr>
                  <a:t>开发环境准备</a:t>
                </a:r>
                <a:endParaRPr lang="zh-CN" altLang="en-US" sz="3200" b="1" dirty="0">
                  <a:solidFill>
                    <a:schemeClr val="bg1"/>
                  </a:solidFill>
                  <a:latin typeface="+mj-ea"/>
                  <a:ea typeface="+mj-ea"/>
                </a:endParaRPr>
              </a:p>
            </p:txBody>
          </p:sp>
          <p:sp>
            <p:nvSpPr>
              <p:cNvPr id="7" name="文本框 6"/>
              <p:cNvSpPr txBox="1"/>
              <p:nvPr/>
            </p:nvSpPr>
            <p:spPr>
              <a:xfrm>
                <a:off x="1292231" y="1097997"/>
                <a:ext cx="4876340" cy="302544"/>
              </a:xfrm>
              <a:prstGeom prst="rect">
                <a:avLst/>
              </a:prstGeom>
              <a:noFill/>
            </p:spPr>
            <p:txBody>
              <a:bodyPr wrap="square" lIns="0" tIns="45720" rIns="91440" bIns="45720" rtlCol="0">
                <a:spAutoFit/>
                <a:scene3d>
                  <a:camera prst="orthographicFront"/>
                  <a:lightRig rig="threePt" dir="t"/>
                </a:scene3d>
                <a:sp3d contourW="12700"/>
              </a:bodyPr>
              <a:lstStyle/>
              <a:p>
                <a:r>
                  <a:rPr lang="en-US" altLang="zh-CN" sz="1100" dirty="0">
                    <a:solidFill>
                      <a:schemeClr val="bg1"/>
                    </a:solidFill>
                    <a:latin typeface="+mj-ea"/>
                    <a:ea typeface="+mj-ea"/>
                    <a:sym typeface="+mn-ea"/>
                  </a:rPr>
                  <a:t>Solidity development environment preparation</a:t>
                </a:r>
                <a:endParaRPr lang="en-US" altLang="zh-CN" sz="1100" dirty="0">
                  <a:solidFill>
                    <a:schemeClr val="bg1"/>
                  </a:solidFill>
                  <a:latin typeface="+mj-ea"/>
                  <a:ea typeface="+mj-ea"/>
                </a:endParaRPr>
              </a:p>
            </p:txBody>
          </p:sp>
        </p:grpSp>
        <p:sp>
          <p:nvSpPr>
            <p:cNvPr id="8" name="文本框 7"/>
            <p:cNvSpPr txBox="1"/>
            <p:nvPr/>
          </p:nvSpPr>
          <p:spPr>
            <a:xfrm>
              <a:off x="2242632" y="2041909"/>
              <a:ext cx="2422187" cy="706755"/>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4.1</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4.类型转换</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到目前为止，我们知道solidity是一种静态类型语言，其中变量在编译时用特定的数据类型来定义变量。在变量的生命周期内，不能更改数据类型。这意味着它只能存储对数据类型合法的值。例如，uint8可以存储0到255的值。它不能存储负值或大于255的值。看看下面的代码可以更好地理解这一点:</a:t>
            </a:r>
          </a:p>
          <a:p>
            <a:pPr marL="285750" indent="-285750">
              <a:lnSpc>
                <a:spcPct val="150000"/>
              </a:lnSpc>
              <a:buFont typeface="Wingdings" panose="05000000000000000000" pitchFamily="2" charset="2"/>
              <a:buChar char="l"/>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pragma solidity^0.4.19;</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contract ErrorDataType{</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function hoistingDemo()returns(uint){</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uint8 someVar = 100;</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someVar = 300;//error</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2962275"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(1)基本类型之间的转换</a:t>
            </a:r>
          </a:p>
          <a:p>
            <a:pPr indent="45720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1)隐式转换</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uint8 y;</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uint16 z;</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uint32 x=y+z;</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2)显式转换</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int8 y = -3;</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 x = uint(y);</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sym typeface="+mn-ea"/>
              </a:rPr>
              <a:t>(2)字面常量与基本类型的转换</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1)整型与字面常量转换</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十进制和十六进制字面常量可以隐式转换为任何足以表示它而不会截断的整数类型：</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
        <p:nvSpPr>
          <p:cNvPr id="2" name="TextBox 15"/>
          <p:cNvSpPr txBox="1"/>
          <p:nvPr/>
        </p:nvSpPr>
        <p:spPr>
          <a:xfrm>
            <a:off x="3556000" y="1615440"/>
            <a:ext cx="3832225" cy="4184015"/>
          </a:xfrm>
          <a:prstGeom prst="rect">
            <a:avLst/>
          </a:prstGeom>
          <a:noFill/>
        </p:spPr>
        <p:txBody>
          <a:bodyPr wrap="square" rtlCol="0">
            <a:noAutofit/>
          </a:bodyPr>
          <a:lstStyle/>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uint8 a = 12;//可行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uint32 b = 1234;//可行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uint16 c = 0x123456;//失败,会截断为0x3456</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sym typeface="+mn-ea"/>
              </a:rPr>
              <a:t>2)定长字节数组与字面常量转换</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十进制字面常量不能隐式转换为定长字节数组。十六进制字面常量可以是，但仅当十六进制数字大小完全符合定长字节数组长度。不过零值例外，零的十进制和十六进制字面常量都可以转换为任何定长字节数组类型：</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bytes2 a=54321;//不可行</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bytes2 b=0x12;//不可行</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bytes2 c=0x123;//不可行</a:t>
            </a: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lvl="1" indent="0">
              <a:lnSpc>
                <a:spcPct val="150000"/>
              </a:lnSpc>
              <a:buNone/>
              <a:defRP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TextBox 15"/>
          <p:cNvSpPr txBox="1"/>
          <p:nvPr/>
        </p:nvSpPr>
        <p:spPr>
          <a:xfrm>
            <a:off x="7388225" y="1519555"/>
            <a:ext cx="3832225" cy="4184015"/>
          </a:xfrm>
          <a:prstGeom prst="rect">
            <a:avLst/>
          </a:prstGeom>
          <a:noFill/>
        </p:spPr>
        <p:txBody>
          <a:bodyPr wrap="square" rtlCol="0">
            <a:noAutofit/>
          </a:bodyPr>
          <a:lstStyle/>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bytes2 d=0x1234;//可行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bytes2 e=0x0012;//可行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bytes4 f=0;//可行</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bytes4 g=0x0;//可行</a:t>
            </a:r>
          </a:p>
          <a:p>
            <a:pPr marL="285750" lvl="0" indent="-285750">
              <a:lnSpc>
                <a:spcPct val="150000"/>
              </a:lnSpc>
              <a:buFont typeface="Wingdings" panose="05000000000000000000" charset="0"/>
              <a:buChar char="l"/>
              <a:defRPr/>
            </a:pPr>
            <a:r>
              <a:rPr lang="zh-CN" altLang="en-US" sz="1400" dirty="0">
                <a:solidFill>
                  <a:schemeClr val="bg1"/>
                </a:solidFill>
                <a:latin typeface="微软雅黑" panose="020B0503020204020204" pitchFamily="34" charset="-122"/>
                <a:ea typeface="微软雅黑" panose="020B0503020204020204" pitchFamily="34" charset="-122"/>
              </a:rPr>
              <a:t>3)地址类型</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参考地址字面常量，通过校验和测试的正确大小的十六进制字面常量会作为address类型。只有bytes20和uint160允许显式转换为address类型。从bytes20或其他整型显示转换为address类型时，都会作为address payable类型。一个地址address a可以通过payable(a)　转换为address payable类型.</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5.块和事务全局变量</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lidity提供了对一些全局变量的访问，这些全局变量没有在合约中声明，但可以从合约中的代码中访问。合约不能直接访问分类账。分类账仅由矿工维护;然而，solidity为合约提供了一些关于当前交易和区块的信息，以便他们可以利用它们。solidity提供了与块和事务相关的变量。</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下面的代码演示了使用全局事务、块和消息变量的示例:</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pragrasolidlty^0.4.19;</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cantract TransactianAndMessageVariables{</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event logstring(string);</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event loguint(uint);</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event logbytes(bytes);</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event logaddress(address);</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event logtyte4(bytes4);</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event logblock(bytes32);</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function globalvariable() payable{</a:t>
            </a:r>
          </a:p>
          <a:p>
            <a:pPr lvl="2" indent="0">
              <a:lnSpc>
                <a:spcPct val="150000"/>
              </a:lnSpc>
              <a:buNone/>
              <a:defRPr/>
            </a:pP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1015" y="1620520"/>
            <a:ext cx="11233150" cy="4184015"/>
          </a:xfrm>
          <a:prstGeom prst="rect">
            <a:avLst/>
          </a:prstGeom>
          <a:noFill/>
        </p:spPr>
        <p:txBody>
          <a:bodyPr wrap="square" rtlCol="0">
            <a:noAutofit/>
          </a:bodyPr>
          <a:lstStyle/>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logaddress(block.coinbase);//8x94d76e24f818426ae84aa484148eBdSfsaelBe7e</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loguint(block.difficulty);//71762765929880</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loguint(block.gaslinit);//6888880</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loguint(msg.gas);//2975428</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loguint(tx.gasprice);//1</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loguint(block.nunber);//123</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loguint(block.tinestanp);//1513861946</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loguint(nàw);//1513051946</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logbytes(msg.data};//ax4848d797</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logbyte4(nsg-slg);////ax4848d797</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loguint(msg.value);//aarinweiifetheraresend</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logaddress(mag-sender);//exca35b7ds1545Befs4aadesasBdfe2f4teBfa733c"</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logaddress(tx.origin);//Baca35b7d91545Befs4BadesosBdfe2f44eBfa733c"</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logblock(block.blockhash(block.nunber》);//0x000000000000000</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a:t>
            </a:r>
            <a:endParaRPr lang="zh-CN" altLang="en-US" sz="1400" dirty="0">
              <a:solidFill>
                <a:schemeClr val="bg1"/>
              </a:solidFill>
              <a:latin typeface="微软雅黑" panose="020B0503020204020204" pitchFamily="34" charset="-122"/>
              <a:ea typeface="微软雅黑" panose="020B0503020204020204" pitchFamily="34" charset="-122"/>
            </a:endParaRP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77800" y="1651000"/>
            <a:ext cx="11233150" cy="4184015"/>
          </a:xfrm>
          <a:prstGeom prst="rect">
            <a:avLst/>
          </a:prstGeom>
          <a:noFill/>
        </p:spPr>
        <p:txBody>
          <a:bodyPr wrap="square" rtlCol="0">
            <a:noAutofit/>
          </a:bodyPr>
          <a:lstStyle/>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6.事务和消息全局变量</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pic>
        <p:nvPicPr>
          <p:cNvPr id="2" name="图片 1"/>
          <p:cNvPicPr>
            <a:picLocks noChangeAspect="1"/>
          </p:cNvPicPr>
          <p:nvPr/>
        </p:nvPicPr>
        <p:blipFill>
          <a:blip r:embed="rId3"/>
          <a:stretch>
            <a:fillRect/>
          </a:stretch>
        </p:blipFill>
        <p:spPr>
          <a:xfrm>
            <a:off x="2750185" y="1987550"/>
            <a:ext cx="6516370" cy="43834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54940" y="1651000"/>
            <a:ext cx="11233150" cy="4184015"/>
          </a:xfrm>
          <a:prstGeom prst="rect">
            <a:avLst/>
          </a:prstGeom>
          <a:noFill/>
        </p:spPr>
        <p:txBody>
          <a:bodyPr wrap="square" rtlCol="0">
            <a:noAutofit/>
          </a:bodyPr>
          <a:lstStyle/>
          <a:p>
            <a:pPr lvl="2" indent="0">
              <a:lnSpc>
                <a:spcPct val="150000"/>
              </a:lnSpc>
              <a:buFont typeface="Wingdings" panose="05000000000000000000" charset="0"/>
              <a:buNone/>
              <a:defRPr/>
            </a:pPr>
            <a:endParaRPr lang="zh-CN" altLang="en-US" sz="1400" dirty="0">
              <a:solidFill>
                <a:schemeClr val="bg1"/>
              </a:solidFill>
              <a:latin typeface="微软雅黑" panose="020B0503020204020204" pitchFamily="34" charset="-122"/>
              <a:ea typeface="微软雅黑" panose="020B0503020204020204" pitchFamily="34" charset="-122"/>
              <a:sym typeface="+mn-ea"/>
            </a:endParaRPr>
          </a:p>
          <a:p>
            <a:pPr marL="742950" lvl="1" indent="-285750">
              <a:lnSpc>
                <a:spcPct val="150000"/>
              </a:lnSpc>
              <a:buFont typeface="Wingdings" panose="05000000000000000000" charset="0"/>
              <a:buChar char="l"/>
              <a:defRPr/>
            </a:pPr>
            <a:r>
              <a:rPr lang="zh-CN" altLang="en-US" sz="1400" dirty="0">
                <a:solidFill>
                  <a:schemeClr val="bg1"/>
                </a:solidFill>
                <a:latin typeface="微软雅黑" panose="020B0503020204020204" pitchFamily="34" charset="-122"/>
                <a:ea typeface="微软雅黑" panose="020B0503020204020204" pitchFamily="34" charset="-122"/>
                <a:sym typeface="+mn-ea"/>
              </a:rPr>
              <a:t>7.txt.origin和msg.sender的区别</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细心的读者可能已经注意到，在前面的代码演示中，txt.origin和msg.origin都是发送端显示相同的结果和输出。</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origin全局变量指向启动事务的原始外部账户。Sender指调用该函数的直接账户(可以是外部账户，也可以是另一个合约账户)</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origin变量将始终引用外部帐户，而msg.sender可以是合约账户或外部账户。如果在多个合约上有多个函数调用，则无论调用的合约堆栈如何，txt.origin将始终引用启动事务的帐户。然而msg.sender将引用调用下一个合约的上一个账户(合约/外部)。</a:t>
            </a:r>
          </a:p>
          <a:p>
            <a:pPr marL="742950" lvl="1" indent="-285750">
              <a:lnSpc>
                <a:spcPct val="150000"/>
              </a:lnSpc>
              <a:buFont typeface="Wingdings" panose="05000000000000000000" charset="0"/>
              <a:buChar char="l"/>
              <a:defRPr/>
            </a:pPr>
            <a:r>
              <a:rPr lang="zh-CN" altLang="en-US" sz="1400" dirty="0">
                <a:solidFill>
                  <a:schemeClr val="bg1"/>
                </a:solidFill>
                <a:latin typeface="微软雅黑" panose="020B0503020204020204" pitchFamily="34" charset="-122"/>
                <a:ea typeface="微软雅黑" panose="020B0503020204020204" pitchFamily="34" charset="-122"/>
                <a:sym typeface="+mn-ea"/>
              </a:rPr>
              <a:t>8.密码学全局变量</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solidity为合约函数中的哈希值提供了加密功能。有两个哈希函数——sha2和SHA3。</a:t>
            </a:r>
          </a:p>
          <a:p>
            <a:pPr lvl="2"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sha3函数将输入转换为基于sha3算法的哈希，sha256函数将输入转换为基于sha2算法的哈希。还有一个函数keccak256，它是SHA3算法的别名。建议使用keccak256或sha3函数来满足散列需求。</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54940" y="1651000"/>
            <a:ext cx="11233150" cy="4184015"/>
          </a:xfrm>
          <a:prstGeom prst="rect">
            <a:avLst/>
          </a:prstGeom>
          <a:noFill/>
        </p:spPr>
        <p:txBody>
          <a:bodyPr wrap="square" rtlCol="0">
            <a:noAutofit/>
          </a:bodyPr>
          <a:lstStyle/>
          <a:p>
            <a:pPr marL="1200150" lvl="2" indent="-285750">
              <a:lnSpc>
                <a:spcPct val="150000"/>
              </a:lnSpc>
              <a:buFont typeface="Wingdings" panose="05000000000000000000" charset="0"/>
              <a:buChar char="l"/>
              <a:defRPr/>
            </a:pPr>
            <a:r>
              <a:rPr lang="zh-CN" altLang="en-US" sz="1400" dirty="0">
                <a:solidFill>
                  <a:schemeClr val="bg1"/>
                </a:solidFill>
                <a:latin typeface="微软雅黑" panose="020B0503020204020204" pitchFamily="34" charset="-122"/>
                <a:ea typeface="微软雅黑" panose="020B0503020204020204" pitchFamily="34" charset="-122"/>
                <a:sym typeface="+mn-ea"/>
              </a:rPr>
              <a:t>9.处理全局变量</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每个地址(外部拥有的或基于合约的)都有五个全局函数和一个全局变量。这些函数和变量将在关于函数的后续章节中深入探讨。与该地址相关的全局变量称为balance，它提供了该地址当前可用的以太币余额。</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其功能如下:</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&lt;address&gt;.transfer(uint256amount):此函数发送给定数量的地址，抛出失败</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&lt;address&gt;.send(uint256amount)returns(bool):这个函数发送给定数量的wei到address，失败时返回false</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&lt;address&gt;.callcode(...)returns(bool):此函数发出低级调用，失败时返回false</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&lt;address&gt;.callcode(...)returns(bool):这个函数发出一个低级callcode，失败时返回false</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&lt;address&gt;.delegatecall(...)returns(bool):这个函数发出一个低级的委派调用，失败时返回false</a:t>
            </a:r>
          </a:p>
          <a:p>
            <a:pPr marL="1200150" lvl="2" indent="-285750">
              <a:lnSpc>
                <a:spcPct val="150000"/>
              </a:lnSpc>
              <a:buFont typeface="Wingdings" panose="05000000000000000000" charset="0"/>
              <a:buChar char="l"/>
              <a:defRPr/>
            </a:pPr>
            <a:r>
              <a:rPr lang="zh-CN" altLang="en-US" sz="1400" dirty="0">
                <a:solidFill>
                  <a:schemeClr val="bg1"/>
                </a:solidFill>
                <a:latin typeface="微软雅黑" panose="020B0503020204020204" pitchFamily="34" charset="-122"/>
                <a:ea typeface="微软雅黑" panose="020B0503020204020204" pitchFamily="34" charset="-122"/>
                <a:sym typeface="+mn-ea"/>
              </a:rPr>
              <a:t>10.合约全局变量</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每个合约都有以下三个全局功能:</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this:当前合约的类型，显式转换为地址</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selfdestruct:这是一个地址接收者销毁当前合约，将其资金发送到给定地址</a:t>
            </a:r>
          </a:p>
          <a:p>
            <a:pPr lvl="3" indent="0">
              <a:lnSpc>
                <a:spcPct val="150000"/>
              </a:lnSpc>
              <a:buFont typeface="Wingdings" panose="05000000000000000000" charset="0"/>
              <a:buNone/>
              <a:defRPr/>
            </a:pPr>
            <a:r>
              <a:rPr lang="zh-CN" altLang="en-US" sz="1400" dirty="0">
                <a:solidFill>
                  <a:schemeClr val="bg1"/>
                </a:solidFill>
                <a:latin typeface="微软雅黑" panose="020B0503020204020204" pitchFamily="34" charset="-122"/>
                <a:ea typeface="微软雅黑" panose="020B0503020204020204" pitchFamily="34" charset="-122"/>
                <a:sym typeface="+mn-ea"/>
              </a:rPr>
              <a:t>suicide:这是一个地址收件人别名selfdestruct</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lang="en-US" b="1">
                <a:solidFill>
                  <a:schemeClr val="bg1"/>
                </a:solidFill>
                <a:latin typeface="Times New Roman" panose="02020603050405020304" charset="0"/>
                <a:ea typeface="宋体" panose="02010600030101010101" pitchFamily="2" charset="-122"/>
                <a:sym typeface="+mn-ea"/>
              </a:rPr>
              <a:t>4.2.3</a:t>
            </a:r>
            <a:r>
              <a:rPr lang="zh-CN" b="1">
                <a:solidFill>
                  <a:schemeClr val="bg1"/>
                </a:solidFill>
                <a:latin typeface="Times New Roman" panose="02020603050405020304" charset="0"/>
                <a:ea typeface="宋体" panose="02010600030101010101" pitchFamily="2" charset="-122"/>
                <a:sym typeface="+mn-ea"/>
              </a:rPr>
              <a:t>全局变量与函数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4615815"/>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solidity支持以下类型的运算符：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算术运算符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比较运算符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逻辑(或关系)运算符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赋值运算符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条件(或三元)运算符</a:t>
            </a:r>
          </a:p>
          <a:p>
            <a:pPr lvl="1" indent="0">
              <a:lnSpc>
                <a:spcPct val="150000"/>
              </a:lnSpc>
              <a:buFont typeface="Wingdings" panose="05000000000000000000" pitchFamily="2" charset="2"/>
              <a:buNone/>
              <a:defRPr/>
            </a:pPr>
            <a:r>
              <a:rPr lang="zh-CN" altLang="en-US" sz="1400" dirty="0">
                <a:solidFill>
                  <a:schemeClr val="bg1"/>
                </a:solidFill>
                <a:latin typeface="微软雅黑" panose="020B0503020204020204" pitchFamily="34" charset="-122"/>
                <a:ea typeface="微软雅黑" panose="020B0503020204020204" pitchFamily="34" charset="-122"/>
              </a:rPr>
              <a:t>让我们看一个简单的表达式：4+5=9</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这里4和5称为操作数，+称为运算符。</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solidity–算术运算符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solidity–比较运算符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solidity–逻辑运算符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solidity–位运算符</a:t>
            </a:r>
          </a:p>
          <a:p>
            <a:pPr lvl="1" indent="0">
              <a:lnSpc>
                <a:spcPct val="150000"/>
              </a:lnSpc>
              <a:buNone/>
              <a:defRPr/>
            </a:pPr>
            <a:r>
              <a:rPr lang="zh-CN" altLang="en-US" sz="1400" dirty="0">
                <a:solidFill>
                  <a:schemeClr val="bg1"/>
                </a:solidFill>
                <a:latin typeface="微软雅黑" panose="020B0503020204020204" pitchFamily="34" charset="-122"/>
                <a:ea typeface="微软雅黑" panose="020B0503020204020204" pitchFamily="34" charset="-122"/>
              </a:rPr>
              <a:t>solidity–赋值运算符</a:t>
            </a:r>
          </a:p>
          <a:p>
            <a:pPr lvl="1" indent="0">
              <a:lnSpc>
                <a:spcPct val="150000"/>
              </a:lnSpc>
              <a:buNone/>
              <a:defRPr/>
            </a:pP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solidity–条件运算符</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106045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1.solidity算术运算符</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solidity支持的算术运算符，如下表所示：</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假设变量A的值为10，变量B的值为20。</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pic>
        <p:nvPicPr>
          <p:cNvPr id="4" name="图片 3"/>
          <p:cNvPicPr>
            <a:picLocks noChangeAspect="1"/>
          </p:cNvPicPr>
          <p:nvPr/>
        </p:nvPicPr>
        <p:blipFill>
          <a:blip r:embed="rId3"/>
          <a:stretch>
            <a:fillRect/>
          </a:stretch>
        </p:blipFill>
        <p:spPr>
          <a:xfrm>
            <a:off x="2932430" y="1985010"/>
            <a:ext cx="8695690" cy="40887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737235"/>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2.solidity比较运算符</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solidity支持的比较运算符，如下表所示：</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pic>
        <p:nvPicPr>
          <p:cNvPr id="4" name="图片 3"/>
          <p:cNvPicPr>
            <a:picLocks noChangeAspect="1"/>
          </p:cNvPicPr>
          <p:nvPr/>
        </p:nvPicPr>
        <p:blipFill>
          <a:blip r:embed="rId3"/>
          <a:stretch>
            <a:fillRect/>
          </a:stretch>
        </p:blipFill>
        <p:spPr>
          <a:xfrm>
            <a:off x="2252345" y="2571750"/>
            <a:ext cx="9121775" cy="36207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619125" y="2011363"/>
            <a:ext cx="3448050" cy="3784600"/>
          </a:xfrm>
          <a:prstGeom prst="rect">
            <a:avLst/>
          </a:prstGeom>
        </p:spPr>
        <p:txBody>
          <a:bodyPr>
            <a:spAutoFit/>
          </a:bodyPr>
          <a:lstStyle/>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在使用solidity语言进行开发时需要，合适的编译器进行开发与调试工作。本小节将介绍在线编译器Remix。</a:t>
            </a:r>
          </a:p>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RemixIDE一般用于编译和运行solidity智能合约。以下是智能合约的编译、执行和调试的步骤。</a:t>
            </a:r>
          </a:p>
          <a:p>
            <a:pPr algn="just">
              <a:lnSpc>
                <a:spcPct val="150000"/>
              </a:lnSpc>
              <a:defRPr/>
            </a:pPr>
            <a:endParaRPr sz="1600" dirty="0">
              <a:solidFill>
                <a:schemeClr val="bg1"/>
              </a:solidFill>
              <a:latin typeface="微软雅黑" panose="020B0503020204020204" pitchFamily="34" charset="-122"/>
              <a:ea typeface="微软雅黑" panose="020B0503020204020204" pitchFamily="34" charset="-122"/>
            </a:endParaRPr>
          </a:p>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第1步：在任何浏览器上打开RemixIDE，选择“StartCoding”来生成一个原型开发环境和示例程序。</a:t>
            </a: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开发环境准备</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067175" y="1341755"/>
            <a:ext cx="7995285" cy="4678045"/>
            <a:chOff x="7080" y="3168"/>
            <a:chExt cx="10978" cy="6312"/>
          </a:xfrm>
        </p:grpSpPr>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0" y="3168"/>
              <a:ext cx="10978" cy="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2022366" name="图片 2" descr="截图里有图片&#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2" y="3609"/>
              <a:ext cx="8071" cy="5051"/>
            </a:xfrm>
            <a:prstGeom prst="rect">
              <a:avLst/>
            </a:prstGeom>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106045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3.solidity逻辑运算符</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solidity支持的逻辑运算符，如下表所示：</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假设变量A的值为10，变量B的值为20。</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pic>
        <p:nvPicPr>
          <p:cNvPr id="3" name="图片 2"/>
          <p:cNvPicPr>
            <a:picLocks noChangeAspect="1"/>
          </p:cNvPicPr>
          <p:nvPr/>
        </p:nvPicPr>
        <p:blipFill>
          <a:blip r:embed="rId3"/>
          <a:stretch>
            <a:fillRect/>
          </a:stretch>
        </p:blipFill>
        <p:spPr>
          <a:xfrm>
            <a:off x="3128010" y="2692400"/>
            <a:ext cx="6971030" cy="34855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106045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4.solidity位运算符</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solidity支持的位运算符，如下表所示：</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假设变量A的值为2，变量B的值为3。</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pic>
        <p:nvPicPr>
          <p:cNvPr id="2" name="图片 1"/>
          <p:cNvPicPr>
            <a:picLocks noChangeAspect="1"/>
          </p:cNvPicPr>
          <p:nvPr/>
        </p:nvPicPr>
        <p:blipFill>
          <a:blip r:embed="rId3"/>
          <a:stretch>
            <a:fillRect/>
          </a:stretch>
        </p:blipFill>
        <p:spPr>
          <a:xfrm>
            <a:off x="4910455" y="1019810"/>
            <a:ext cx="5279390" cy="52685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737235"/>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5.solidity赋值运算符</a:t>
            </a:r>
          </a:p>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solidity支持的赋值运算符，如下表所示：</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graphicFrame>
        <p:nvGraphicFramePr>
          <p:cNvPr id="3" name="表格 2"/>
          <p:cNvGraphicFramePr/>
          <p:nvPr>
            <p:custDataLst>
              <p:tags r:id="rId1"/>
            </p:custDataLst>
          </p:nvPr>
        </p:nvGraphicFramePr>
        <p:xfrm>
          <a:off x="4794885" y="1685290"/>
          <a:ext cx="6427470" cy="4227830"/>
        </p:xfrm>
        <a:graphic>
          <a:graphicData uri="http://schemas.openxmlformats.org/drawingml/2006/table">
            <a:tbl>
              <a:tblPr/>
              <a:tblGrid>
                <a:gridCol w="749300">
                  <a:extLst>
                    <a:ext uri="{9D8B030D-6E8A-4147-A177-3AD203B41FA5}">
                      <a16:colId xmlns:a16="http://schemas.microsoft.com/office/drawing/2014/main" val="20000"/>
                    </a:ext>
                  </a:extLst>
                </a:gridCol>
                <a:gridCol w="5678170">
                  <a:extLst>
                    <a:ext uri="{9D8B030D-6E8A-4147-A177-3AD203B41FA5}">
                      <a16:colId xmlns:a16="http://schemas.microsoft.com/office/drawing/2014/main" val="20001"/>
                    </a:ext>
                  </a:extLst>
                </a:gridCol>
              </a:tblGrid>
              <a:tr h="365125">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5461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运算符与描述</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5461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3255">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1</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=(简单赋值)将右侧操作数的值赋给左侧操作数例: C=A+B表示A+B赋给C</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3890">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2</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+=(相加赋值)将右操作数添加到左操作数并将结果赋给左操作数。例: C+=A等价于C=C+A</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43890">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3</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−=(相减赋值)从左操作数减去右操作数并将结果赋给左操作数。例: C-=A等价于C=C–A</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3890">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4</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*=(相乘赋值)将右操作数与左操作数相乘，并将结果赋给左操作数。例: C*=A等价于C=C*A</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43890">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5</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/=(相除赋值)将左操作数与右操作数分开，并将结果分配给左操作数。例: C/=A等价于C=C/A</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43890">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6</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solidFill>
                            <a:srgbClr val="FFFFFF"/>
                          </a:solidFill>
                          <a:latin typeface="宋体" panose="02010600030101010101" pitchFamily="2" charset="-122"/>
                          <a:ea typeface="宋体" panose="02010600030101010101" pitchFamily="2" charset="-122"/>
                          <a:cs typeface="宋体" panose="02010600030101010101" pitchFamily="2" charset="-122"/>
                        </a:rPr>
                        <a:t>%=(取模赋值)使用两个操作数取模，并将结果赋给左边的操作数。例: C%=A等价于C=C%A</a:t>
                      </a:r>
                      <a:endParaRPr lang="en-US" altLang="en-US" sz="1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500887" y="1513849"/>
            <a:ext cx="8502377" cy="414020"/>
          </a:xfrm>
          <a:prstGeom prst="rect">
            <a:avLst/>
          </a:prstGeom>
          <a:noFill/>
        </p:spPr>
        <p:txBody>
          <a:bodyPr wrap="square" rtlCol="0">
            <a:spAutoFit/>
          </a:bodyPr>
          <a:lstStyle/>
          <a:p>
            <a:pPr marL="285750" indent="-285750">
              <a:lnSpc>
                <a:spcPct val="150000"/>
              </a:lnSpc>
              <a:buFont typeface="Wingdings" panose="05000000000000000000" pitchFamily="2" charset="2"/>
              <a:buChar char="l"/>
              <a:defRPr/>
            </a:pPr>
            <a:r>
              <a:rPr lang="zh-CN" altLang="en-US" sz="1400" dirty="0">
                <a:solidFill>
                  <a:schemeClr val="bg1"/>
                </a:solidFill>
                <a:latin typeface="微软雅黑" panose="020B0503020204020204" pitchFamily="34" charset="-122"/>
                <a:ea typeface="微软雅黑" panose="020B0503020204020204" pitchFamily="34" charset="-122"/>
              </a:rPr>
              <a:t>6.solidity条件运算符</a:t>
            </a: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基础语法</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556000" y="3244850"/>
            <a:ext cx="5080000" cy="368300"/>
          </a:xfrm>
          <a:prstGeom prst="rect">
            <a:avLst/>
          </a:prstGeom>
          <a:noFill/>
          <a:ln w="9525">
            <a:noFill/>
          </a:ln>
        </p:spPr>
        <p:txBody>
          <a:bodyPr>
            <a:spAutoFit/>
          </a:bodyPr>
          <a:lstStyle/>
          <a:p>
            <a:pPr indent="0"/>
            <a:endParaRPr lang="zh-CN" altLang="en-US" b="1">
              <a:solidFill>
                <a:schemeClr val="bg1"/>
              </a:solidFill>
              <a:latin typeface="Times New Roman" panose="02020603050405020304" charset="0"/>
              <a:ea typeface="宋体" panose="02010600030101010101" pitchFamily="2" charset="-122"/>
            </a:endParaRPr>
          </a:p>
        </p:txBody>
      </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4.2.4运算符</a:t>
            </a:r>
          </a:p>
        </p:txBody>
      </p:sp>
      <p:graphicFrame>
        <p:nvGraphicFramePr>
          <p:cNvPr id="2" name="表格 1"/>
          <p:cNvGraphicFramePr/>
          <p:nvPr>
            <p:custDataLst>
              <p:tags r:id="rId1"/>
            </p:custDataLst>
          </p:nvPr>
        </p:nvGraphicFramePr>
        <p:xfrm>
          <a:off x="3126740" y="2880995"/>
          <a:ext cx="4413250" cy="1334770"/>
        </p:xfrm>
        <a:graphic>
          <a:graphicData uri="http://schemas.openxmlformats.org/drawingml/2006/table">
            <a:tbl>
              <a:tblPr/>
              <a:tblGrid>
                <a:gridCol w="392430">
                  <a:extLst>
                    <a:ext uri="{9D8B030D-6E8A-4147-A177-3AD203B41FA5}">
                      <a16:colId xmlns:a16="http://schemas.microsoft.com/office/drawing/2014/main" val="20000"/>
                    </a:ext>
                  </a:extLst>
                </a:gridCol>
                <a:gridCol w="4020820">
                  <a:extLst>
                    <a:ext uri="{9D8B030D-6E8A-4147-A177-3AD203B41FA5}">
                      <a16:colId xmlns:a16="http://schemas.microsoft.com/office/drawing/2014/main" val="20001"/>
                    </a:ext>
                  </a:extLst>
                </a:gridCol>
              </a:tblGrid>
              <a:tr h="524510">
                <a:tc>
                  <a:txBody>
                    <a:bodyPr/>
                    <a:lstStyle/>
                    <a:p>
                      <a:pPr indent="0">
                        <a:buNone/>
                      </a:pPr>
                      <a:r>
                        <a:rPr lang="en-US" sz="1800" b="0">
                          <a:solidFill>
                            <a:srgbClr val="FFFFFF"/>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5461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FFFFFF"/>
                          </a:solidFill>
                          <a:latin typeface="宋体" panose="02010600030101010101" pitchFamily="2" charset="-122"/>
                          <a:ea typeface="宋体" panose="02010600030101010101" pitchFamily="2" charset="-122"/>
                          <a:cs typeface="宋体" panose="02010600030101010101" pitchFamily="2" charset="-122"/>
                        </a:rPr>
                        <a:t>运算符与描述</a:t>
                      </a:r>
                      <a:endParaRPr lang="en-US" altLang="en-US" sz="1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5461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86130">
                <a:tc>
                  <a:txBody>
                    <a:bodyPr/>
                    <a:lstStyle/>
                    <a:p>
                      <a:pPr indent="0">
                        <a:buNone/>
                      </a:pPr>
                      <a:r>
                        <a:rPr lang="en-US" sz="1800" b="0">
                          <a:solidFill>
                            <a:srgbClr val="FFFFFF"/>
                          </a:solidFill>
                          <a:latin typeface="宋体" panose="02010600030101010101" pitchFamily="2" charset="-122"/>
                          <a:ea typeface="宋体" panose="02010600030101010101" pitchFamily="2" charset="-122"/>
                          <a:cs typeface="宋体" panose="02010600030101010101" pitchFamily="2" charset="-122"/>
                        </a:rPr>
                        <a:t>1</a:t>
                      </a:r>
                      <a:endParaRPr lang="en-US" altLang="en-US" sz="1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800" b="0">
                          <a:solidFill>
                            <a:srgbClr val="FFFFFF"/>
                          </a:solidFill>
                          <a:latin typeface="宋体" panose="02010600030101010101" pitchFamily="2" charset="-122"/>
                          <a:ea typeface="宋体" panose="02010600030101010101" pitchFamily="2" charset="-122"/>
                          <a:cs typeface="宋体" panose="02010600030101010101" pitchFamily="2" charset="-122"/>
                        </a:rPr>
                        <a:t>?:(条件运算符)如果条件为真?则取值X:否则值Y</a:t>
                      </a:r>
                      <a:endParaRPr lang="en-US" altLang="en-US" sz="1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27305" marR="27305" marT="38100" marB="3810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6" y="2765207"/>
            <a:ext cx="4196269" cy="1480454"/>
            <a:chOff x="2242631" y="2041909"/>
            <a:chExt cx="4196269" cy="1480454"/>
          </a:xfrm>
        </p:grpSpPr>
        <p:grpSp>
          <p:nvGrpSpPr>
            <p:cNvPr id="5" name="组合 4"/>
            <p:cNvGrpSpPr/>
            <p:nvPr/>
          </p:nvGrpSpPr>
          <p:grpSpPr>
            <a:xfrm>
              <a:off x="2242631" y="2677238"/>
              <a:ext cx="4196269" cy="845125"/>
              <a:chOff x="1292230" y="418450"/>
              <a:chExt cx="4876341" cy="982091"/>
            </a:xfrm>
          </p:grpSpPr>
          <p:sp>
            <p:nvSpPr>
              <p:cNvPr id="6" name="文本框 5"/>
              <p:cNvSpPr txBox="1"/>
              <p:nvPr/>
            </p:nvSpPr>
            <p:spPr>
              <a:xfrm>
                <a:off x="1292230" y="418450"/>
                <a:ext cx="4876339" cy="678141"/>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sym typeface="+mn-ea"/>
                  </a:rPr>
                  <a:t>常用语句</a:t>
                </a:r>
                <a:endParaRPr lang="zh-CN" altLang="en-US" sz="3200" b="1" dirty="0">
                  <a:solidFill>
                    <a:schemeClr val="bg1"/>
                  </a:solidFill>
                  <a:latin typeface="+mj-ea"/>
                </a:endParaRPr>
              </a:p>
            </p:txBody>
          </p:sp>
          <p:sp>
            <p:nvSpPr>
              <p:cNvPr id="7" name="文本框 6"/>
              <p:cNvSpPr txBox="1"/>
              <p:nvPr/>
            </p:nvSpPr>
            <p:spPr>
              <a:xfrm>
                <a:off x="1292231" y="1097997"/>
                <a:ext cx="4876340" cy="302544"/>
              </a:xfrm>
              <a:prstGeom prst="rect">
                <a:avLst/>
              </a:prstGeom>
              <a:noFill/>
            </p:spPr>
            <p:txBody>
              <a:bodyPr wrap="square" lIns="0" tIns="45720" rIns="91440" bIns="45720" rtlCol="0">
                <a:spAutoFit/>
                <a:scene3d>
                  <a:camera prst="orthographicFront"/>
                  <a:lightRig rig="threePt" dir="t"/>
                </a:scene3d>
                <a:sp3d contourW="12700"/>
              </a:bodyPr>
              <a:lstStyle/>
              <a:p>
                <a:r>
                  <a:rPr lang="en-US" altLang="zh-CN" sz="1100" dirty="0">
                    <a:solidFill>
                      <a:schemeClr val="bg1"/>
                    </a:solidFill>
                    <a:latin typeface="+mj-ea"/>
                    <a:ea typeface="+mj-ea"/>
                    <a:sym typeface="+mn-ea"/>
                  </a:rPr>
                  <a:t>Commonly used statements</a:t>
                </a:r>
                <a:endParaRPr lang="en-US" altLang="zh-CN" sz="1100" dirty="0">
                  <a:solidFill>
                    <a:schemeClr val="bg1"/>
                  </a:solidFill>
                  <a:latin typeface="+mj-ea"/>
                </a:endParaRPr>
              </a:p>
            </p:txBody>
          </p:sp>
        </p:grpSp>
        <p:sp>
          <p:nvSpPr>
            <p:cNvPr id="8" name="文本框 7"/>
            <p:cNvSpPr txBox="1"/>
            <p:nvPr/>
          </p:nvSpPr>
          <p:spPr>
            <a:xfrm>
              <a:off x="2242632" y="2041909"/>
              <a:ext cx="2422187" cy="706755"/>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4.3</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1000"/>
            <a:ext cx="11076940" cy="4605655"/>
          </a:xfrm>
          <a:prstGeom prst="round2DiagRect">
            <a:avLst/>
          </a:prstGeom>
          <a:solidFill>
            <a:schemeClr val="accent2"/>
          </a:solidFill>
          <a:ln>
            <a:noFill/>
          </a:ln>
        </p:spPr>
        <p:txBody>
          <a:bodyPr vert="horz" wrap="square" lIns="91440" tIns="45720" rIns="91440" bIns="45720" numCol="1" anchor="t" anchorCtr="0" compatLnSpc="1"/>
          <a:lstStyle/>
          <a:p>
            <a:r>
              <a:rPr lang="zh-CN" altLang="en-US">
                <a:solidFill>
                  <a:schemeClr val="bg1"/>
                </a:solidFill>
              </a:rPr>
              <a:t>表达式是指产生单个值、对象或函数的语句（包括多个操作数和可选的0个或多个函数）。操作数可以是字面符、变量、函数调用或另一个表达式本身。</a:t>
            </a:r>
          </a:p>
          <a:p>
            <a:r>
              <a:rPr lang="zh-CN" altLang="en-US">
                <a:solidFill>
                  <a:schemeClr val="bg1"/>
                </a:solidFill>
              </a:rPr>
              <a:t>一个表达式的示例如下：</a:t>
            </a:r>
          </a:p>
          <a:p>
            <a:endParaRPr lang="zh-CN" altLang="en-US">
              <a:solidFill>
                <a:schemeClr val="bg1"/>
              </a:solidFill>
            </a:endParaRPr>
          </a:p>
          <a:p>
            <a:r>
              <a:rPr lang="zh-CN" altLang="en-US">
                <a:solidFill>
                  <a:schemeClr val="bg1"/>
                </a:solidFill>
              </a:rPr>
              <a:t>Age&gt;10</a:t>
            </a:r>
          </a:p>
          <a:p>
            <a:endParaRPr lang="zh-CN" altLang="en-US">
              <a:solidFill>
                <a:schemeClr val="bg1"/>
              </a:solidFill>
            </a:endParaRPr>
          </a:p>
          <a:p>
            <a:r>
              <a:rPr lang="zh-CN" altLang="en-US">
                <a:solidFill>
                  <a:schemeClr val="bg1"/>
                </a:solidFill>
              </a:rPr>
              <a:t>在前面的代码中，年龄是一个变量，10是一个整数文字。年龄和10是操作数，大于符号的（&gt;）是运算符。此表达式返回一个布尔值（真假的），具体取决于存储在年龄中的值。</a:t>
            </a:r>
          </a:p>
          <a:p>
            <a:r>
              <a:rPr lang="zh-CN" altLang="en-US">
                <a:solidFill>
                  <a:schemeClr val="bg1"/>
                </a:solidFill>
              </a:rPr>
              <a:t>表达式可以更复杂，由多个操作数和运算符组成，如下所示：</a:t>
            </a:r>
          </a:p>
          <a:p>
            <a:endParaRPr lang="zh-CN" altLang="en-US">
              <a:solidFill>
                <a:schemeClr val="bg1"/>
              </a:solidFill>
            </a:endParaRPr>
          </a:p>
          <a:p>
            <a:r>
              <a:rPr lang="zh-CN" altLang="en-US">
                <a:solidFill>
                  <a:schemeClr val="bg1"/>
                </a:solidFill>
              </a:rPr>
              <a:t>((Age&gt;10)&amp;&amp;(Age&lt;20))||((Age&gt;40)&amp;&amp;(Age&lt;50))</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4.3.1表达式语句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857115"/>
          </a:xfrm>
          <a:prstGeom prst="round2DiagRect">
            <a:avLst/>
          </a:prstGeom>
          <a:solidFill>
            <a:schemeClr val="accent2"/>
          </a:solidFill>
          <a:ln>
            <a:noFill/>
          </a:ln>
        </p:spPr>
        <p:txBody>
          <a:bodyPr vert="horz" wrap="square" lIns="91440" tIns="45720" rIns="91440" bIns="45720" numCol="1" anchor="t" anchorCtr="0" compatLnSpc="1"/>
          <a:lstStyle/>
          <a:p>
            <a:endParaRPr lang="zh-CN" altLang="en-US">
              <a:solidFill>
                <a:schemeClr val="bg1"/>
              </a:solidFill>
            </a:endParaRPr>
          </a:p>
          <a:p>
            <a:endParaRPr lang="zh-CN" altLang="en-US">
              <a:solidFill>
                <a:schemeClr val="bg1"/>
              </a:solidFill>
            </a:endParaRPr>
          </a:p>
          <a:p>
            <a:endParaRPr lang="zh-CN" altLang="en-US">
              <a:solidFill>
                <a:schemeClr val="bg1"/>
              </a:solidFill>
            </a:endParaRPr>
          </a:p>
          <a:p>
            <a:endParaRPr lang="zh-CN" altLang="en-US">
              <a:solidFill>
                <a:schemeClr val="bg1"/>
              </a:solidFill>
            </a:endParaRPr>
          </a:p>
          <a:p>
            <a:endParaRPr lang="zh-CN" altLang="en-US">
              <a:solidFill>
                <a:schemeClr val="bg1"/>
              </a:solidFill>
            </a:endParaRPr>
          </a:p>
          <a:p>
            <a:pPr indent="457200"/>
            <a:r>
              <a:rPr lang="zh-CN" altLang="en-US">
                <a:solidFill>
                  <a:schemeClr val="bg1"/>
                </a:solidFill>
              </a:rPr>
              <a:t>运</a:t>
            </a:r>
          </a:p>
          <a:p>
            <a:pPr indent="457200"/>
            <a:r>
              <a:rPr lang="zh-CN" altLang="en-US">
                <a:solidFill>
                  <a:schemeClr val="bg1"/>
                </a:solidFill>
              </a:rPr>
              <a:t>算</a:t>
            </a:r>
          </a:p>
          <a:p>
            <a:pPr indent="457200"/>
            <a:r>
              <a:rPr lang="zh-CN" altLang="en-US">
                <a:solidFill>
                  <a:schemeClr val="bg1"/>
                </a:solidFill>
              </a:rPr>
              <a:t>优</a:t>
            </a:r>
          </a:p>
          <a:p>
            <a:pPr indent="457200"/>
            <a:r>
              <a:rPr lang="zh-CN" altLang="en-US">
                <a:solidFill>
                  <a:schemeClr val="bg1"/>
                </a:solidFill>
              </a:rPr>
              <a:t>先</a:t>
            </a:r>
          </a:p>
          <a:p>
            <a:pPr indent="457200"/>
            <a:r>
              <a:rPr lang="zh-CN" altLang="en-US">
                <a:solidFill>
                  <a:schemeClr val="bg1"/>
                </a:solidFill>
              </a:rPr>
              <a:t>级</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4.3.1表达式语句</a:t>
            </a:r>
          </a:p>
        </p:txBody>
      </p:sp>
      <p:pic>
        <p:nvPicPr>
          <p:cNvPr id="3" name="图片 2"/>
          <p:cNvPicPr>
            <a:picLocks noChangeAspect="1"/>
          </p:cNvPicPr>
          <p:nvPr/>
        </p:nvPicPr>
        <p:blipFill>
          <a:blip r:embed="rId3"/>
          <a:stretch>
            <a:fillRect/>
          </a:stretch>
        </p:blipFill>
        <p:spPr>
          <a:xfrm>
            <a:off x="2402205" y="1827530"/>
            <a:ext cx="6845300" cy="46799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表达式指的是一个语句(包含多个操作数和零个或多个操作符)，它产生单个值、对象或函数。操作数可以是文字、变量、函数调用或另一个表达式本身。表达式的计算顺序不是特定的（更准确地说，表达式中某节点的字节点间的计算顺序不是特定的，但它们的结算肯定会在节点自己的结算之前）。该规则只能保证语句按顺序执行，并对布尔表达式进行短路处理。</a:t>
            </a:r>
          </a:p>
          <a:p>
            <a:r>
              <a:rPr lang="zh-CN" altLang="en-US">
                <a:solidFill>
                  <a:schemeClr val="bg1"/>
                </a:solidFill>
              </a:rPr>
              <a:t>赋值运算符是solidity中最常用的运算符类型。通过使用赋值语句可以完成为变量赋予初值功能。简单的赋值语句的示例如下:</a:t>
            </a:r>
          </a:p>
          <a:p>
            <a:r>
              <a:rPr lang="zh-CN" altLang="en-US">
                <a:solidFill>
                  <a:schemeClr val="bg1"/>
                </a:solidFill>
              </a:rPr>
              <a:t>a=5;</a:t>
            </a:r>
          </a:p>
          <a:p>
            <a:r>
              <a:rPr lang="zh-CN" altLang="en-US">
                <a:solidFill>
                  <a:schemeClr val="bg1"/>
                </a:solidFill>
              </a:rPr>
              <a:t>b=a-1;</a:t>
            </a:r>
          </a:p>
          <a:p>
            <a:r>
              <a:rPr lang="zh-CN" altLang="en-US">
                <a:solidFill>
                  <a:schemeClr val="bg1"/>
                </a:solidFill>
              </a:rPr>
              <a:t>接下来将智能合约中实现的赋值语句案例进行分析。</a:t>
            </a:r>
          </a:p>
          <a:p>
            <a:r>
              <a:rPr lang="zh-CN" altLang="en-US">
                <a:solidFill>
                  <a:schemeClr val="bg1"/>
                </a:solidFill>
              </a:rPr>
              <a:t>pragma solidity ^0.8.0;</a:t>
            </a:r>
          </a:p>
          <a:p>
            <a:r>
              <a:rPr lang="zh-CN" altLang="en-US">
                <a:solidFill>
                  <a:schemeClr val="bg1"/>
                </a:solidFill>
              </a:rPr>
              <a:t>contract demo{</a:t>
            </a:r>
          </a:p>
          <a:p>
            <a:r>
              <a:rPr lang="zh-CN" altLang="en-US">
                <a:solidFill>
                  <a:schemeClr val="bg1"/>
                </a:solidFill>
              </a:rPr>
              <a:t>function set (uint_a,uint_b,uint_c) public pure returns(uint){</a:t>
            </a:r>
          </a:p>
          <a:p>
            <a:r>
              <a:rPr lang="zh-CN" altLang="en-US">
                <a:solidFill>
                  <a:schemeClr val="bg1"/>
                </a:solidFill>
              </a:rPr>
              <a:t>    uint result=14;</a:t>
            </a:r>
          </a:p>
          <a:p>
            <a:r>
              <a:rPr lang="zh-CN" altLang="en-US">
                <a:solidFill>
                  <a:schemeClr val="bg1"/>
                </a:solidFill>
              </a:rPr>
              <a:t>    result +=_a*_b-_c;</a:t>
            </a:r>
          </a:p>
          <a:p>
            <a:r>
              <a:rPr lang="zh-CN" altLang="en-US">
                <a:solidFill>
                  <a:schemeClr val="bg1"/>
                </a:solidFill>
              </a:rPr>
              <a:t>    return result;</a:t>
            </a:r>
          </a:p>
          <a:p>
            <a:r>
              <a:rPr lang="zh-CN" altLang="en-US">
                <a:solidFill>
                  <a:schemeClr val="bg1"/>
                </a:solidFill>
              </a:rPr>
              <a:t>  }</a:t>
            </a:r>
          </a:p>
          <a:p>
            <a:r>
              <a:rPr lang="zh-CN" altLang="en-US">
                <a:solidFill>
                  <a:schemeClr val="bg1"/>
                </a:solidFill>
              </a:rPr>
              <a:t>}</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4.3.2赋值语句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solidity提供了条件代码的执行与if…else指令。if……其他情况的一般结构如下：</a:t>
            </a:r>
          </a:p>
          <a:p>
            <a:pPr indent="457200"/>
            <a:endParaRPr lang="zh-CN" altLang="en-US">
              <a:solidFill>
                <a:schemeClr val="bg1"/>
              </a:solidFill>
            </a:endParaRPr>
          </a:p>
          <a:p>
            <a:pPr indent="457200"/>
            <a:r>
              <a:rPr lang="zh-CN" altLang="en-US">
                <a:solidFill>
                  <a:schemeClr val="bg1"/>
                </a:solidFill>
              </a:rPr>
              <a:t>if (this condition/expression is true){</a:t>
            </a:r>
          </a:p>
          <a:p>
            <a:pPr indent="457200"/>
            <a:r>
              <a:rPr lang="zh-CN" altLang="en-US">
                <a:solidFill>
                  <a:schemeClr val="bg1"/>
                </a:solidFill>
              </a:rPr>
              <a:t>Execute the instructions here</a:t>
            </a:r>
          </a:p>
          <a:p>
            <a:pPr indent="457200"/>
            <a:r>
              <a:rPr lang="zh-CN" altLang="en-US">
                <a:solidFill>
                  <a:schemeClr val="bg1"/>
                </a:solidFill>
              </a:rPr>
              <a:t>else if (this condition/expression is true){</a:t>
            </a:r>
          </a:p>
          <a:p>
            <a:pPr indent="457200"/>
            <a:r>
              <a:rPr lang="zh-CN" altLang="en-US">
                <a:solidFill>
                  <a:schemeClr val="bg1"/>
                </a:solidFill>
              </a:rPr>
              <a:t>Execute the instructions here</a:t>
            </a:r>
          </a:p>
          <a:p>
            <a:pPr indent="457200"/>
            <a:r>
              <a:rPr lang="zh-CN" altLang="en-US">
                <a:solidFill>
                  <a:schemeClr val="bg1"/>
                </a:solidFill>
              </a:rPr>
              <a:t>else{</a:t>
            </a:r>
          </a:p>
          <a:p>
            <a:pPr indent="457200"/>
            <a:r>
              <a:rPr lang="zh-CN" altLang="en-US">
                <a:solidFill>
                  <a:schemeClr val="bg1"/>
                </a:solidFill>
              </a:rPr>
              <a:t>Execute the instructions here</a:t>
            </a:r>
          </a:p>
          <a:p>
            <a:pPr indent="457200"/>
            <a:r>
              <a:rPr lang="zh-CN" altLang="en-US">
                <a:solidFill>
                  <a:schemeClr val="bg1"/>
                </a:solidFill>
              </a:rPr>
              <a:t>}</a:t>
            </a:r>
          </a:p>
          <a:p>
            <a:pPr indent="457200"/>
            <a:r>
              <a:rPr lang="zh-CN" altLang="en-US">
                <a:solidFill>
                  <a:schemeClr val="bg1"/>
                </a:solidFill>
              </a:rPr>
              <a:t>如果和if-else是可靠性中的关键字，它们通知编译器它们包含一个决策控制条件，例如，如果（a&gt;10）。在这里，如果包含一个条件，可以计算为真或假。如果&gt;10的计算结果为true，则应该执行一对双括号（{）和（}）中后面的代码指令</a:t>
            </a:r>
          </a:p>
          <a:p>
            <a:pPr indent="457200"/>
            <a:r>
              <a:rPr lang="zh-CN" altLang="en-US">
                <a:solidFill>
                  <a:schemeClr val="bg1"/>
                </a:solidFill>
              </a:rPr>
              <a:t>else也是一个关键字，如果前面的条件都不为真，则提供一个替代路径。它还包含一个决策控制指令，并在&gt;10趋于为真时执行该代码指令。</a:t>
            </a:r>
          </a:p>
          <a:p>
            <a:pPr indent="457200"/>
            <a:endParaRPr lang="zh-CN" altLang="en-US">
              <a:solidFill>
                <a:schemeClr val="bg1"/>
              </a:solidFill>
            </a:endParaRP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4.3.3条件分支语句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例：</a:t>
            </a:r>
          </a:p>
          <a:p>
            <a:pPr indent="457200"/>
            <a:r>
              <a:rPr lang="zh-CN" altLang="en-US">
                <a:solidFill>
                  <a:schemeClr val="bg1"/>
                </a:solidFill>
              </a:rPr>
              <a:t>pragma solidity ^0.4.19;</a:t>
            </a:r>
          </a:p>
          <a:p>
            <a:pPr indent="457200"/>
            <a:r>
              <a:rPr lang="zh-CN" altLang="en-US">
                <a:solidFill>
                  <a:schemeClr val="bg1"/>
                </a:solidFill>
              </a:rPr>
              <a:t>contract IfElseExample{</a:t>
            </a:r>
          </a:p>
          <a:p>
            <a:pPr indent="457200"/>
            <a:r>
              <a:rPr lang="zh-CN" altLang="en-US">
                <a:solidFill>
                  <a:schemeClr val="bg1"/>
                </a:solidFill>
              </a:rPr>
              <a:t>enum requestState { created , approved , provisioned , rejected , deleted , none }</a:t>
            </a:r>
          </a:p>
          <a:p>
            <a:pPr indent="457200"/>
            <a:r>
              <a:rPr lang="zh-CN" altLang="en-US">
                <a:solidFill>
                  <a:schemeClr val="bg1"/>
                </a:solidFill>
              </a:rPr>
              <a:t>function StateManagement(uint8_state) returns (intresult){</a:t>
            </a:r>
          </a:p>
          <a:p>
            <a:pPr indent="457200"/>
            <a:r>
              <a:rPr lang="zh-CN" altLang="en-US">
                <a:solidFill>
                  <a:schemeClr val="bg1"/>
                </a:solidFill>
              </a:rPr>
              <a:t>requestState currentState = requestState(_state);</a:t>
            </a:r>
          </a:p>
          <a:p>
            <a:pPr indent="457200"/>
            <a:r>
              <a:rPr lang="zh-CN" altLang="en-US">
                <a:solidFill>
                  <a:schemeClr val="bg1"/>
                </a:solidFill>
              </a:rPr>
              <a:t>if(currentState==requestState(1)){</a:t>
            </a:r>
          </a:p>
          <a:p>
            <a:pPr indent="457200"/>
            <a:r>
              <a:rPr lang="zh-CN" altLang="en-US">
                <a:solidFill>
                  <a:schemeClr val="bg1"/>
                </a:solidFill>
              </a:rPr>
              <a:t>result=1;</a:t>
            </a:r>
          </a:p>
          <a:p>
            <a:pPr indent="457200"/>
            <a:r>
              <a:rPr lang="zh-CN" altLang="en-US">
                <a:solidFill>
                  <a:schemeClr val="bg1"/>
                </a:solidFill>
              </a:rPr>
              <a:t>}else if((currentState--requestState.approved)||(currentstate--requestState.provisioned)){</a:t>
            </a:r>
          </a:p>
          <a:p>
            <a:pPr indent="457200"/>
            <a:r>
              <a:rPr lang="zh-CN" altLang="en-US">
                <a:solidFill>
                  <a:schemeClr val="bg1"/>
                </a:solidFill>
              </a:rPr>
              <a:t>result=2</a:t>
            </a:r>
          </a:p>
          <a:p>
            <a:pPr indent="457200"/>
            <a:r>
              <a:rPr lang="zh-CN" altLang="en-US">
                <a:solidFill>
                  <a:schemeClr val="bg1"/>
                </a:solidFill>
              </a:rPr>
              <a:t>}else{</a:t>
            </a:r>
          </a:p>
          <a:p>
            <a:pPr indent="457200"/>
            <a:r>
              <a:rPr lang="zh-CN" altLang="en-US">
                <a:solidFill>
                  <a:schemeClr val="bg1"/>
                </a:solidFill>
              </a:rPr>
              <a:t>currentState == requestState.none;</a:t>
            </a:r>
          </a:p>
          <a:p>
            <a:pPr indent="457200"/>
            <a:r>
              <a:rPr lang="zh-CN" altLang="en-US">
                <a:solidFill>
                  <a:schemeClr val="bg1"/>
                </a:solidFill>
              </a:rPr>
              <a:t>result=3;</a:t>
            </a:r>
          </a:p>
          <a:p>
            <a:pPr indent="457200"/>
            <a:r>
              <a:rPr lang="zh-CN" altLang="en-US">
                <a:solidFill>
                  <a:schemeClr val="bg1"/>
                </a:solidFill>
              </a:rPr>
              <a:t>}</a:t>
            </a:r>
          </a:p>
          <a:p>
            <a:pPr indent="457200"/>
            <a:r>
              <a:rPr lang="zh-CN" altLang="en-US">
                <a:solidFill>
                  <a:schemeClr val="bg1"/>
                </a:solidFill>
              </a:rPr>
              <a:t>}</a:t>
            </a:r>
          </a:p>
          <a:p>
            <a:pPr indent="457200"/>
            <a:r>
              <a:rPr lang="zh-CN" altLang="en-US">
                <a:solidFill>
                  <a:schemeClr val="bg1"/>
                </a:solidFill>
              </a:rPr>
              <a:t>}</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4.3.3条件分支语句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754380" y="2445068"/>
            <a:ext cx="3448050" cy="1198880"/>
          </a:xfrm>
          <a:prstGeom prst="rect">
            <a:avLst/>
          </a:prstGeom>
        </p:spPr>
        <p:txBody>
          <a:bodyPr>
            <a:spAutoFit/>
          </a:bodyPr>
          <a:lstStyle/>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步骤2：打开自动生成的示例智能合约，然后点击Compiler窗口下的Compile按钮来编译合约。</a:t>
            </a: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开发环境准备</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265930" y="1266190"/>
            <a:ext cx="7995600" cy="4676400"/>
            <a:chOff x="7080" y="3168"/>
            <a:chExt cx="10978" cy="6312"/>
          </a:xfrm>
        </p:grpSpPr>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0" y="3168"/>
              <a:ext cx="10978" cy="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9052394" name="图片 7" descr="电脑的屏幕截图&#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1" y="3610"/>
              <a:ext cx="8001" cy="5068"/>
            </a:xfrm>
            <a:prstGeom prst="rect">
              <a:avLst/>
            </a:prstGeom>
          </p:spPr>
        </p:pic>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1.for语句</a:t>
            </a:r>
          </a:p>
          <a:p>
            <a:pPr indent="457200"/>
            <a:r>
              <a:rPr lang="zh-CN" altLang="en-US">
                <a:solidFill>
                  <a:schemeClr val="bg1"/>
                </a:solidFill>
              </a:rPr>
              <a:t>其中一个最著名和最常用的循环是for循环，我们可以在固体中使用它。afor循环的一般结构如下：</a:t>
            </a:r>
          </a:p>
          <a:p>
            <a:pPr indent="457200"/>
            <a:endParaRPr lang="zh-CN" altLang="en-US">
              <a:solidFill>
                <a:schemeClr val="bg1"/>
              </a:solidFill>
            </a:endParaRPr>
          </a:p>
          <a:p>
            <a:pPr indent="457200"/>
            <a:r>
              <a:rPr lang="zh-CN" altLang="en-US">
                <a:solidFill>
                  <a:schemeClr val="bg1"/>
                </a:solidFill>
              </a:rPr>
              <a:t>for(initialize loop counter ; check and test the counter ; increase the value of counter;){</a:t>
            </a:r>
          </a:p>
          <a:p>
            <a:pPr indent="457200"/>
            <a:r>
              <a:rPr lang="zh-CN" altLang="en-US">
                <a:solidFill>
                  <a:schemeClr val="bg1"/>
                </a:solidFill>
              </a:rPr>
              <a:t>Execute multiple instructions here</a:t>
            </a:r>
          </a:p>
          <a:p>
            <a:pPr indent="457200"/>
            <a:r>
              <a:rPr lang="zh-CN" altLang="en-US">
                <a:solidFill>
                  <a:schemeClr val="bg1"/>
                </a:solidFill>
              </a:rPr>
              <a:t>}</a:t>
            </a:r>
          </a:p>
          <a:p>
            <a:pPr indent="457200"/>
            <a:endParaRPr lang="zh-CN" altLang="en-US">
              <a:solidFill>
                <a:schemeClr val="bg1"/>
              </a:solidFill>
            </a:endParaRPr>
          </a:p>
          <a:p>
            <a:pPr indent="457200"/>
            <a:r>
              <a:rPr lang="zh-CN" altLang="en-US">
                <a:solidFill>
                  <a:schemeClr val="bg1"/>
                </a:solidFill>
              </a:rPr>
              <a:t>for是可靠性中的一个关键字，它通知编译器它包含关于循环一组指令的信息。它与while循环非常相似；然而，它更简洁和可读性，因为所有的信息都可以在一行中查看。</a:t>
            </a:r>
          </a:p>
          <a:p>
            <a:pPr indent="457200"/>
            <a:r>
              <a:rPr lang="zh-CN" altLang="en-US">
                <a:solidFill>
                  <a:schemeClr val="bg1"/>
                </a:solidFill>
              </a:rPr>
              <a:t>下面的代码示例显示了相同的解决方案：通过映射进行循环。但是，它使用for循环而不是while循环。i变量被初始化，在每个迭代器中增加1，并检查它是否小于计数器的值。一旦条件变为假，循环将停止；也就是说，i的值等于或大于计数器：</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4.3.4循环语句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例：</a:t>
            </a:r>
          </a:p>
          <a:p>
            <a:pPr indent="457200"/>
            <a:r>
              <a:rPr lang="zh-CN" altLang="en-US">
                <a:solidFill>
                  <a:schemeClr val="bg1"/>
                </a:solidFill>
              </a:rPr>
              <a:t>pragma solidity ^0.4.19;</a:t>
            </a:r>
          </a:p>
          <a:p>
            <a:pPr indent="457200"/>
            <a:r>
              <a:rPr lang="zh-CN" altLang="en-US">
                <a:solidFill>
                  <a:schemeClr val="bg1"/>
                </a:solidFill>
              </a:rPr>
              <a:t>contract ForLoopExample{</a:t>
            </a:r>
          </a:p>
          <a:p>
            <a:pPr indent="457200"/>
            <a:r>
              <a:rPr lang="zh-CN" altLang="en-US">
                <a:solidFill>
                  <a:schemeClr val="bg1"/>
                </a:solidFill>
              </a:rPr>
              <a:t>mapping(uint=&gt;uint)blockNumber;</a:t>
            </a:r>
          </a:p>
          <a:p>
            <a:pPr indent="457200"/>
            <a:r>
              <a:rPr lang="zh-CN" altLang="en-US">
                <a:solidFill>
                  <a:schemeClr val="bg1"/>
                </a:solidFill>
              </a:rPr>
              <a:t>uint counter;</a:t>
            </a:r>
          </a:p>
          <a:p>
            <a:pPr indent="457200"/>
            <a:r>
              <a:rPr lang="zh-CN" altLang="en-US">
                <a:solidFill>
                  <a:schemeClr val="bg1"/>
                </a:solidFill>
              </a:rPr>
              <a:t>event uintNumber(uint);</a:t>
            </a:r>
          </a:p>
          <a:p>
            <a:pPr indent="457200"/>
            <a:r>
              <a:rPr lang="zh-CN" altLang="en-US">
                <a:solidFill>
                  <a:schemeClr val="bg1"/>
                </a:solidFill>
              </a:rPr>
              <a:t>function SetNumber(){</a:t>
            </a:r>
          </a:p>
          <a:p>
            <a:pPr indent="457200"/>
            <a:r>
              <a:rPr lang="zh-CN" altLang="en-US">
                <a:solidFill>
                  <a:schemeClr val="bg1"/>
                </a:solidFill>
              </a:rPr>
              <a:t>blockNumber[counter++]=block.number;</a:t>
            </a:r>
          </a:p>
          <a:p>
            <a:pPr indent="457200"/>
            <a:r>
              <a:rPr lang="zh-CN" altLang="en-US">
                <a:solidFill>
                  <a:schemeClr val="bg1"/>
                </a:solidFill>
              </a:rPr>
              <a:t>function getNumbers(){</a:t>
            </a:r>
          </a:p>
          <a:p>
            <a:pPr indent="457200"/>
            <a:r>
              <a:rPr lang="zh-CN" altLang="en-US">
                <a:solidFill>
                  <a:schemeClr val="bg1"/>
                </a:solidFill>
              </a:rPr>
              <a:t>for(uint i=0;i&lt;counter;i++){</a:t>
            </a:r>
          </a:p>
          <a:p>
            <a:pPr indent="457200"/>
            <a:r>
              <a:rPr lang="zh-CN" altLang="en-US">
                <a:solidFill>
                  <a:schemeClr val="bg1"/>
                </a:solidFill>
              </a:rPr>
              <a:t>uintNumber(blockNumber[i]);</a:t>
            </a:r>
          </a:p>
          <a:p>
            <a:pPr indent="457200"/>
            <a:r>
              <a:rPr lang="zh-CN" altLang="en-US">
                <a:solidFill>
                  <a:schemeClr val="bg1"/>
                </a:solidFill>
              </a:rPr>
              <a:t>}</a:t>
            </a:r>
          </a:p>
          <a:p>
            <a:pPr indent="457200"/>
            <a:r>
              <a:rPr lang="zh-CN" altLang="en-US">
                <a:solidFill>
                  <a:schemeClr val="bg1"/>
                </a:solidFill>
              </a:rPr>
              <a:t>}</a:t>
            </a:r>
          </a:p>
          <a:p>
            <a:pPr indent="457200"/>
            <a:r>
              <a:rPr lang="zh-CN" altLang="en-US">
                <a:solidFill>
                  <a:schemeClr val="bg1"/>
                </a:solidFill>
              </a:rPr>
              <a:t>}</a:t>
            </a:r>
          </a:p>
          <a:p>
            <a:pPr indent="457200"/>
            <a:endParaRPr lang="zh-CN" altLang="en-US">
              <a:solidFill>
                <a:schemeClr val="bg1"/>
              </a:solidFill>
            </a:endParaRP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4.3.4循环语句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2.while语句</a:t>
            </a:r>
          </a:p>
          <a:p>
            <a:pPr indent="457200"/>
            <a:r>
              <a:rPr lang="zh-CN" altLang="en-US">
                <a:solidFill>
                  <a:schemeClr val="bg1"/>
                </a:solidFill>
              </a:rPr>
              <a:t>有时，我们需要根据一个条件重复执行一个代码段。可靠性为同时循环提供了精确的目的。显示器循环的一般形式如下：</a:t>
            </a:r>
          </a:p>
          <a:p>
            <a:pPr indent="457200"/>
            <a:endParaRPr lang="zh-CN" altLang="en-US">
              <a:solidFill>
                <a:schemeClr val="bg1"/>
              </a:solidFill>
            </a:endParaRPr>
          </a:p>
          <a:p>
            <a:pPr indent="457200"/>
            <a:r>
              <a:rPr lang="zh-CN" altLang="en-US">
                <a:solidFill>
                  <a:schemeClr val="bg1"/>
                </a:solidFill>
              </a:rPr>
              <a:t>Declare and initialize a counter</a:t>
            </a:r>
          </a:p>
          <a:p>
            <a:pPr indent="457200"/>
            <a:r>
              <a:rPr lang="zh-CN" altLang="en-US">
                <a:solidFill>
                  <a:schemeClr val="bg1"/>
                </a:solidFill>
              </a:rPr>
              <a:t>while(check the value of counter using an expression or condition){</a:t>
            </a:r>
          </a:p>
          <a:p>
            <a:pPr indent="457200"/>
            <a:r>
              <a:rPr lang="zh-CN" altLang="en-US">
                <a:solidFill>
                  <a:schemeClr val="bg1"/>
                </a:solidFill>
              </a:rPr>
              <a:t>Execute the instructions here Increment the value of counter</a:t>
            </a:r>
          </a:p>
          <a:p>
            <a:pPr indent="457200"/>
            <a:r>
              <a:rPr lang="zh-CN" altLang="en-US">
                <a:solidFill>
                  <a:schemeClr val="bg1"/>
                </a:solidFill>
              </a:rPr>
              <a:t>}</a:t>
            </a:r>
          </a:p>
          <a:p>
            <a:pPr indent="457200"/>
            <a:endParaRPr lang="zh-CN" altLang="en-US">
              <a:solidFill>
                <a:schemeClr val="bg1"/>
              </a:solidFill>
            </a:endParaRPr>
          </a:p>
          <a:p>
            <a:pPr indent="457200"/>
            <a:r>
              <a:rPr lang="zh-CN" altLang="en-US">
                <a:solidFill>
                  <a:schemeClr val="bg1"/>
                </a:solidFill>
              </a:rPr>
              <a:t>而是可靠性中的一个关键字，它通知编译器它包含一个决策控制指令。如果此表达式的计算结果为true，则应该执行双括号{和}后面的代码指令。while循环继续执行，直到条件变为false。</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4.3.4循环语句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例：</a:t>
            </a:r>
          </a:p>
          <a:p>
            <a:pPr indent="457200"/>
            <a:r>
              <a:rPr lang="zh-CN" altLang="en-US">
                <a:solidFill>
                  <a:schemeClr val="bg1"/>
                </a:solidFill>
              </a:rPr>
              <a:t>pragma solidity ^0,4.19;</a:t>
            </a:r>
          </a:p>
          <a:p>
            <a:pPr indent="457200"/>
            <a:r>
              <a:rPr lang="zh-CN" altLang="en-US">
                <a:solidFill>
                  <a:schemeClr val="bg1"/>
                </a:solidFill>
              </a:rPr>
              <a:t>contract whileLoop{</a:t>
            </a:r>
          </a:p>
          <a:p>
            <a:pPr indent="457200"/>
            <a:r>
              <a:rPr lang="zh-CN" altLang="en-US">
                <a:solidFill>
                  <a:schemeClr val="bg1"/>
                </a:solidFill>
              </a:rPr>
              <a:t>mapping(uint=&gt;uint)blockNumber;</a:t>
            </a:r>
          </a:p>
          <a:p>
            <a:pPr indent="457200"/>
            <a:r>
              <a:rPr lang="zh-CN" altLang="en-US">
                <a:solidFill>
                  <a:schemeClr val="bg1"/>
                </a:solidFill>
              </a:rPr>
              <a:t>suint counter;</a:t>
            </a:r>
          </a:p>
          <a:p>
            <a:pPr indent="457200"/>
            <a:r>
              <a:rPr lang="zh-CN" altLang="en-US">
                <a:solidFill>
                  <a:schemeClr val="bg1"/>
                </a:solidFill>
              </a:rPr>
              <a:t>event uintNumber(uint);</a:t>
            </a:r>
          </a:p>
          <a:p>
            <a:pPr indent="457200"/>
            <a:r>
              <a:rPr lang="zh-CN" altLang="en-US">
                <a:solidFill>
                  <a:schemeClr val="bg1"/>
                </a:solidFill>
              </a:rPr>
              <a:t>bytes aa;</a:t>
            </a:r>
          </a:p>
          <a:p>
            <a:pPr indent="457200"/>
            <a:r>
              <a:rPr lang="zh-CN" altLang="en-US">
                <a:solidFill>
                  <a:schemeClr val="bg1"/>
                </a:solidFill>
              </a:rPr>
              <a:t>function SetNumber(){</a:t>
            </a:r>
          </a:p>
          <a:p>
            <a:pPr indent="457200"/>
            <a:r>
              <a:rPr lang="zh-CN" altLang="en-US">
                <a:solidFill>
                  <a:schemeClr val="bg1"/>
                </a:solidFill>
              </a:rPr>
              <a:t>blockNumber[counter++]=block.number;</a:t>
            </a:r>
          </a:p>
          <a:p>
            <a:pPr indent="457200"/>
            <a:r>
              <a:rPr lang="zh-CN" altLang="en-US">
                <a:solidFill>
                  <a:schemeClr val="bg1"/>
                </a:solidFill>
              </a:rPr>
              <a:t>}</a:t>
            </a:r>
          </a:p>
          <a:p>
            <a:pPr indent="457200"/>
            <a:r>
              <a:rPr lang="zh-CN" altLang="en-US">
                <a:solidFill>
                  <a:schemeClr val="bg1"/>
                </a:solidFill>
              </a:rPr>
              <a:t>function getNumbers(){</a:t>
            </a:r>
          </a:p>
          <a:p>
            <a:pPr indent="457200"/>
            <a:r>
              <a:rPr lang="zh-CN" altLang="en-US">
                <a:solidFill>
                  <a:schemeClr val="bg1"/>
                </a:solidFill>
              </a:rPr>
              <a:t>uint i=0;</a:t>
            </a:r>
          </a:p>
          <a:p>
            <a:pPr indent="457200"/>
            <a:r>
              <a:rPr lang="zh-CN" altLang="en-US">
                <a:solidFill>
                  <a:schemeClr val="bg1"/>
                </a:solidFill>
              </a:rPr>
              <a:t>while(i&lt;counter){</a:t>
            </a:r>
          </a:p>
          <a:p>
            <a:pPr indent="457200"/>
            <a:r>
              <a:rPr lang="zh-CN" altLang="en-US">
                <a:solidFill>
                  <a:schemeClr val="bg1"/>
                </a:solidFill>
              </a:rPr>
              <a:t>uintNumber(blockNumber[i]);</a:t>
            </a:r>
          </a:p>
          <a:p>
            <a:pPr indent="457200"/>
            <a:r>
              <a:rPr lang="zh-CN" altLang="en-US">
                <a:solidFill>
                  <a:schemeClr val="bg1"/>
                </a:solidFill>
              </a:rPr>
              <a:t>i=i+1;</a:t>
            </a:r>
          </a:p>
          <a:p>
            <a:pPr indent="457200"/>
            <a:r>
              <a:rPr lang="zh-CN" altLang="en-US">
                <a:solidFill>
                  <a:schemeClr val="bg1"/>
                </a:solidFill>
              </a:rPr>
              <a:t>}}}</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4.3.4循环语句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76580" y="165036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3.do...while...语句</a:t>
            </a:r>
          </a:p>
          <a:p>
            <a:pPr indent="457200"/>
            <a:r>
              <a:rPr lang="zh-CN" altLang="en-US">
                <a:solidFill>
                  <a:schemeClr val="bg1"/>
                </a:solidFill>
              </a:rPr>
              <a:t>do…while循环与while循环非常相似。Do…while的一般形式如下：</a:t>
            </a:r>
          </a:p>
          <a:p>
            <a:pPr indent="457200"/>
            <a:endParaRPr lang="zh-CN" altLang="en-US">
              <a:solidFill>
                <a:schemeClr val="bg1"/>
              </a:solidFill>
            </a:endParaRPr>
          </a:p>
          <a:p>
            <a:pPr indent="457200"/>
            <a:r>
              <a:rPr lang="zh-CN" altLang="en-US">
                <a:solidFill>
                  <a:schemeClr val="bg1"/>
                </a:solidFill>
              </a:rPr>
              <a:t>Declare and Initialize a counter</a:t>
            </a:r>
          </a:p>
          <a:p>
            <a:pPr indent="457200"/>
            <a:r>
              <a:rPr lang="zh-CN" altLang="en-US">
                <a:solidFill>
                  <a:schemeClr val="bg1"/>
                </a:solidFill>
              </a:rPr>
              <a:t>do{</a:t>
            </a:r>
          </a:p>
          <a:p>
            <a:pPr indent="457200"/>
            <a:r>
              <a:rPr lang="zh-CN" altLang="en-US">
                <a:solidFill>
                  <a:schemeClr val="bg1"/>
                </a:solidFill>
              </a:rPr>
              <a:t>Execute the instructions here Increment the value of counter</a:t>
            </a:r>
          </a:p>
          <a:p>
            <a:pPr indent="457200"/>
            <a:r>
              <a:rPr lang="zh-CN" altLang="en-US">
                <a:solidFill>
                  <a:schemeClr val="bg1"/>
                </a:solidFill>
              </a:rPr>
              <a:t>}while(check the value of counter using an expression or condition)</a:t>
            </a:r>
          </a:p>
          <a:p>
            <a:pPr indent="457200"/>
            <a:r>
              <a:rPr lang="zh-CN" altLang="en-US">
                <a:solidFill>
                  <a:schemeClr val="bg1"/>
                </a:solidFill>
              </a:rPr>
              <a:t>在同时和现在要做……之间有一个细微的区别…而循环。如果您注意到，do中的条件…而放置在循环指令的末尾。如果条件为false，则根本不执行当循环中的指令；但是，做…中的指令执行循环时，在计算条件之前执行一次。所以，如果您想至少执行一次指令，那么要做的是……而循环应该是首选的比while循环。</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4.3.4循环语句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01015" y="151955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例：</a:t>
            </a:r>
          </a:p>
          <a:p>
            <a:pPr indent="457200"/>
            <a:r>
              <a:rPr lang="zh-CN" altLang="en-US">
                <a:solidFill>
                  <a:schemeClr val="bg1"/>
                </a:solidFill>
              </a:rPr>
              <a:t>pragma solidity ^0.4.19;</a:t>
            </a:r>
          </a:p>
          <a:p>
            <a:pPr indent="457200"/>
            <a:r>
              <a:rPr lang="zh-CN" altLang="en-US">
                <a:solidFill>
                  <a:schemeClr val="bg1"/>
                </a:solidFill>
              </a:rPr>
              <a:t>contract DowhileLoop{</a:t>
            </a:r>
          </a:p>
          <a:p>
            <a:pPr indent="457200"/>
            <a:r>
              <a:rPr lang="zh-CN" altLang="en-US">
                <a:solidFill>
                  <a:schemeClr val="bg1"/>
                </a:solidFill>
              </a:rPr>
              <a:t>mapping(uint=&gt;uint) blockNumber;</a:t>
            </a:r>
          </a:p>
          <a:p>
            <a:pPr indent="457200"/>
            <a:r>
              <a:rPr lang="zh-CN" altLang="en-US">
                <a:solidFill>
                  <a:schemeClr val="bg1"/>
                </a:solidFill>
              </a:rPr>
              <a:t>uint counter;</a:t>
            </a:r>
          </a:p>
          <a:p>
            <a:pPr indent="457200"/>
            <a:r>
              <a:rPr lang="zh-CN" altLang="en-US">
                <a:solidFill>
                  <a:schemeClr val="bg1"/>
                </a:solidFill>
              </a:rPr>
              <a:t>event uintNumber(uint);</a:t>
            </a:r>
          </a:p>
          <a:p>
            <a:pPr indent="457200"/>
            <a:r>
              <a:rPr lang="zh-CN" altLang="en-US">
                <a:solidFill>
                  <a:schemeClr val="bg1"/>
                </a:solidFill>
              </a:rPr>
              <a:t>bytes aa;</a:t>
            </a:r>
          </a:p>
          <a:p>
            <a:pPr indent="457200"/>
            <a:r>
              <a:rPr lang="zh-CN" altLang="en-US">
                <a:solidFill>
                  <a:schemeClr val="bg1"/>
                </a:solidFill>
              </a:rPr>
              <a:t>function SetNumber(){</a:t>
            </a:r>
          </a:p>
          <a:p>
            <a:pPr indent="457200"/>
            <a:r>
              <a:rPr lang="zh-CN" altLang="en-US">
                <a:solidFill>
                  <a:schemeClr val="bg1"/>
                </a:solidFill>
              </a:rPr>
              <a:t>blockNumber[counter++]-block.number;</a:t>
            </a:r>
          </a:p>
          <a:p>
            <a:pPr indent="457200"/>
            <a:r>
              <a:rPr lang="zh-CN" altLang="en-US">
                <a:solidFill>
                  <a:schemeClr val="bg1"/>
                </a:solidFill>
              </a:rPr>
              <a:t>}</a:t>
            </a:r>
          </a:p>
          <a:p>
            <a:pPr indent="457200"/>
            <a:r>
              <a:rPr lang="zh-CN" altLang="en-US">
                <a:solidFill>
                  <a:schemeClr val="bg1"/>
                </a:solidFill>
              </a:rPr>
              <a:t>function getNumbers(){</a:t>
            </a:r>
          </a:p>
          <a:p>
            <a:pPr indent="457200"/>
            <a:r>
              <a:rPr lang="zh-CN" altLang="en-US">
                <a:solidFill>
                  <a:schemeClr val="bg1"/>
                </a:solidFill>
              </a:rPr>
              <a:t>uint i=0;</a:t>
            </a:r>
          </a:p>
          <a:p>
            <a:pPr indent="457200"/>
            <a:r>
              <a:rPr lang="zh-CN" altLang="en-US">
                <a:solidFill>
                  <a:schemeClr val="bg1"/>
                </a:solidFill>
              </a:rPr>
              <a:t>do{</a:t>
            </a:r>
          </a:p>
          <a:p>
            <a:pPr indent="457200"/>
            <a:r>
              <a:rPr lang="zh-CN" altLang="en-US">
                <a:solidFill>
                  <a:schemeClr val="bg1"/>
                </a:solidFill>
              </a:rPr>
              <a:t>uintNumber(blockNumber[i]);</a:t>
            </a:r>
          </a:p>
          <a:p>
            <a:pPr indent="457200"/>
            <a:r>
              <a:rPr lang="zh-CN" altLang="en-US">
                <a:solidFill>
                  <a:schemeClr val="bg1"/>
                </a:solidFill>
              </a:rPr>
              <a:t>i=i+1;</a:t>
            </a:r>
          </a:p>
          <a:p>
            <a:pPr indent="457200"/>
            <a:r>
              <a:rPr lang="zh-CN" altLang="en-US">
                <a:solidFill>
                  <a:schemeClr val="bg1"/>
                </a:solidFill>
              </a:rPr>
              <a:t>}while(i&lt;counter);</a:t>
            </a:r>
          </a:p>
          <a:p>
            <a:pPr indent="457200"/>
            <a:r>
              <a:rPr lang="zh-CN" altLang="en-US">
                <a:solidFill>
                  <a:schemeClr val="bg1"/>
                </a:solidFill>
              </a:rPr>
              <a:t>}}</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4.3.4循环语句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01015" y="151955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循环帮助从一开始迭代，直到它在向量数据类型上出现。但是，有时您希望在两者之间停止迭代，并跳出或退出循环，而无需再次执行条件测试。打破声明可以帮助我们做到这一点。它通过将控件传递给循环之后的第一个指令来帮助我们终止循环。在下面的代码示例中，由于使用了break语句，当i的值为1时，for循环被终止，控件移出for循环。</a:t>
            </a:r>
          </a:p>
          <a:p>
            <a:pPr indent="457200"/>
            <a:r>
              <a:rPr lang="zh-CN" altLang="en-US">
                <a:solidFill>
                  <a:schemeClr val="bg1"/>
                </a:solidFill>
              </a:rPr>
              <a:t>例：pragmasolidity0,4.19;</a:t>
            </a:r>
          </a:p>
          <a:p>
            <a:pPr lvl="1" indent="457200"/>
            <a:r>
              <a:rPr lang="zh-CN" altLang="en-US">
                <a:solidFill>
                  <a:schemeClr val="bg1"/>
                </a:solidFill>
              </a:rPr>
              <a:t>contract ForLoopExampleBreak{</a:t>
            </a:r>
          </a:p>
          <a:p>
            <a:pPr lvl="1" indent="457200"/>
            <a:r>
              <a:rPr lang="zh-CN" altLang="en-US">
                <a:solidFill>
                  <a:schemeClr val="bg1"/>
                </a:solidFill>
              </a:rPr>
              <a:t>mapping(uint=&gt;uint) blockNumbers;</a:t>
            </a:r>
          </a:p>
          <a:p>
            <a:pPr lvl="1" indent="457200"/>
            <a:r>
              <a:rPr lang="zh-CN" altLang="en-US">
                <a:solidFill>
                  <a:schemeClr val="bg1"/>
                </a:solidFill>
              </a:rPr>
              <a:t>uint counter;</a:t>
            </a:r>
          </a:p>
          <a:p>
            <a:pPr lvl="1" indent="457200"/>
            <a:r>
              <a:rPr lang="zh-CN" altLang="en-US">
                <a:solidFill>
                  <a:schemeClr val="bg1"/>
                </a:solidFill>
              </a:rPr>
              <a:t>event uintMumber(uint);</a:t>
            </a:r>
          </a:p>
          <a:p>
            <a:pPr lvl="1" indent="457200"/>
            <a:r>
              <a:rPr lang="zh-CN" altLang="en-US">
                <a:solidFill>
                  <a:schemeClr val="bg1"/>
                </a:solidFill>
              </a:rPr>
              <a:t>function SetNumber(){</a:t>
            </a:r>
          </a:p>
          <a:p>
            <a:pPr lvl="1" indent="457200"/>
            <a:r>
              <a:rPr lang="zh-CN" altLang="en-US">
                <a:solidFill>
                  <a:schemeClr val="bg1"/>
                </a:solidFill>
              </a:rPr>
              <a:t>blockNumber[counter++]=block.number;}</a:t>
            </a:r>
          </a:p>
          <a:p>
            <a:pPr lvl="1" indent="457200"/>
            <a:r>
              <a:rPr lang="zh-CN" altLang="en-US">
                <a:solidFill>
                  <a:schemeClr val="bg1"/>
                </a:solidFill>
              </a:rPr>
              <a:t>function getNumbers(){</a:t>
            </a:r>
          </a:p>
          <a:p>
            <a:pPr lvl="1" indent="457200"/>
            <a:r>
              <a:rPr lang="zh-CN" altLang="en-US">
                <a:solidFill>
                  <a:schemeClr val="bg1"/>
                </a:solidFill>
              </a:rPr>
              <a:t>for(uinti=0;i&lt;counter;i++){</a:t>
            </a:r>
          </a:p>
          <a:p>
            <a:pPr lvl="1" indent="457200"/>
            <a:r>
              <a:rPr lang="zh-CN" altLang="en-US">
                <a:solidFill>
                  <a:schemeClr val="bg1"/>
                </a:solidFill>
              </a:rPr>
              <a:t>if( i==1 )</a:t>
            </a:r>
          </a:p>
          <a:p>
            <a:pPr lvl="1" indent="457200"/>
            <a:r>
              <a:rPr lang="zh-CN" altLang="en-US">
                <a:solidFill>
                  <a:schemeClr val="bg1"/>
                </a:solidFill>
              </a:rPr>
              <a:t>break;</a:t>
            </a:r>
          </a:p>
          <a:p>
            <a:pPr lvl="1" indent="457200"/>
            <a:r>
              <a:rPr lang="zh-CN" altLang="en-US">
                <a:solidFill>
                  <a:schemeClr val="bg1"/>
                </a:solidFill>
              </a:rPr>
              <a:t>uintNumber( blockNumber[i] );}}}</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4.3.4 break语句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0"/>
          <p:cNvSpPr/>
          <p:nvPr/>
        </p:nvSpPr>
        <p:spPr bwMode="auto">
          <a:xfrm>
            <a:off x="501015" y="1519555"/>
            <a:ext cx="11076940" cy="4987925"/>
          </a:xfrm>
          <a:prstGeom prst="round2DiagRect">
            <a:avLst/>
          </a:prstGeom>
          <a:solidFill>
            <a:schemeClr val="accent2"/>
          </a:solidFill>
          <a:ln>
            <a:noFill/>
          </a:ln>
        </p:spPr>
        <p:txBody>
          <a:bodyPr vert="horz" wrap="square" lIns="91440" tIns="45720" rIns="91440" bIns="45720" numCol="1" anchor="t" anchorCtr="0" compatLnSpc="1"/>
          <a:lstStyle/>
          <a:p>
            <a:pPr indent="457200"/>
            <a:r>
              <a:rPr lang="zh-CN" altLang="en-US">
                <a:solidFill>
                  <a:schemeClr val="bg1"/>
                </a:solidFill>
              </a:rPr>
              <a:t>return是solidity函数的一个组成部分，共两种不同的语法。在下面的代码示例中，定义了两个函数—getBlockNumber和getBlockNumber1。该函数返回一个uint，但不命名返回变量。在这种情况下，开发人员可以显式地使用return关键字从函数中返回。</a:t>
            </a:r>
          </a:p>
          <a:p>
            <a:pPr indent="457200"/>
            <a:r>
              <a:rPr lang="zh-CN" altLang="en-US">
                <a:solidFill>
                  <a:schemeClr val="bg1"/>
                </a:solidFill>
              </a:rPr>
              <a:t>函数返回uint，并提供了变量的名称。在这种情况下，开发人员可以直接从函数返回这个变量，而不使用return关键字，如下所示：</a:t>
            </a:r>
          </a:p>
          <a:p>
            <a:pPr indent="457200"/>
            <a:r>
              <a:rPr lang="zh-CN" altLang="en-US">
                <a:solidFill>
                  <a:schemeClr val="bg1"/>
                </a:solidFill>
              </a:rPr>
              <a:t>例：pragma solidity ^0.4.19;</a:t>
            </a:r>
          </a:p>
          <a:p>
            <a:pPr lvl="1" indent="457200"/>
            <a:r>
              <a:rPr lang="zh-CN" altLang="en-US">
                <a:solidFill>
                  <a:schemeClr val="bg1"/>
                </a:solidFill>
              </a:rPr>
              <a:t>contract ReturnValues{</a:t>
            </a:r>
          </a:p>
          <a:p>
            <a:pPr lvl="1" indent="457200"/>
            <a:r>
              <a:rPr lang="zh-CN" altLang="en-US">
                <a:solidFill>
                  <a:schemeClr val="bg1"/>
                </a:solidFill>
              </a:rPr>
              <a:t>uint counter；</a:t>
            </a:r>
          </a:p>
          <a:p>
            <a:pPr lvl="1" indent="457200"/>
            <a:r>
              <a:rPr lang="zh-CN" altLang="en-US">
                <a:solidFill>
                  <a:schemeClr val="bg1"/>
                </a:solidFill>
              </a:rPr>
              <a:t>function SetNumber(){</a:t>
            </a:r>
          </a:p>
          <a:p>
            <a:pPr lvl="1" indent="457200"/>
            <a:r>
              <a:rPr lang="zh-CN" altLang="en-US">
                <a:solidFill>
                  <a:schemeClr val="bg1"/>
                </a:solidFill>
              </a:rPr>
              <a:t>counter=block.number;</a:t>
            </a:r>
          </a:p>
          <a:p>
            <a:pPr lvl="1" indent="457200"/>
            <a:r>
              <a:rPr lang="zh-CN" altLang="en-US">
                <a:solidFill>
                  <a:schemeClr val="bg1"/>
                </a:solidFill>
              </a:rPr>
              <a:t>}</a:t>
            </a:r>
          </a:p>
          <a:p>
            <a:pPr lvl="1" indent="457200"/>
            <a:r>
              <a:rPr lang="zh-CN" altLang="en-US">
                <a:solidFill>
                  <a:schemeClr val="bg1"/>
                </a:solidFill>
              </a:rPr>
              <a:t>function getBlockNumber() returns (uint) {</a:t>
            </a:r>
          </a:p>
          <a:p>
            <a:pPr lvl="1" indent="457200"/>
            <a:r>
              <a:rPr lang="zh-CN" altLang="en-US">
                <a:solidFill>
                  <a:schemeClr val="bg1"/>
                </a:solidFill>
              </a:rPr>
              <a:t>return counter;</a:t>
            </a:r>
          </a:p>
          <a:p>
            <a:pPr lvl="1" indent="457200"/>
            <a:r>
              <a:rPr lang="zh-CN" altLang="en-US">
                <a:solidFill>
                  <a:schemeClr val="bg1"/>
                </a:solidFill>
              </a:rPr>
              <a:t>function getBlockNumber1()returns(uint result){</a:t>
            </a:r>
          </a:p>
          <a:p>
            <a:pPr lvl="1" indent="457200"/>
            <a:r>
              <a:rPr lang="zh-CN" altLang="en-US">
                <a:solidFill>
                  <a:schemeClr val="bg1"/>
                </a:solidFill>
              </a:rPr>
              <a:t>result = counter;</a:t>
            </a:r>
          </a:p>
          <a:p>
            <a:pPr lvl="1" indent="457200"/>
            <a:r>
              <a:rPr lang="zh-CN" altLang="en-US">
                <a:solidFill>
                  <a:schemeClr val="bg1"/>
                </a:solidFill>
              </a:rPr>
              <a:t>}}</a:t>
            </a:r>
          </a:p>
        </p:txBody>
      </p:sp>
      <p:grpSp>
        <p:nvGrpSpPr>
          <p:cNvPr id="42" name="组合 41"/>
          <p:cNvGrpSpPr/>
          <p:nvPr/>
        </p:nvGrpSpPr>
        <p:grpSpPr>
          <a:xfrm>
            <a:off x="495300" y="304259"/>
            <a:ext cx="11239501" cy="715714"/>
            <a:chOff x="495300" y="424579"/>
            <a:chExt cx="11239501" cy="715714"/>
          </a:xfrm>
        </p:grpSpPr>
        <p:sp>
          <p:nvSpPr>
            <p:cNvPr id="43"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常用语句</a:t>
              </a:r>
              <a:endParaRPr lang="zh-CN" altLang="en-US" sz="4000" b="1" dirty="0">
                <a:solidFill>
                  <a:schemeClr val="bg1"/>
                </a:solidFill>
                <a:latin typeface="+mj-ea"/>
              </a:endParaRPr>
            </a:p>
          </p:txBody>
        </p:sp>
        <p:cxnSp>
          <p:nvCxnSpPr>
            <p:cNvPr id="44"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501015" y="1151255"/>
            <a:ext cx="6096000" cy="368300"/>
          </a:xfrm>
          <a:prstGeom prst="rect">
            <a:avLst/>
          </a:prstGeom>
          <a:noFill/>
        </p:spPr>
        <p:txBody>
          <a:bodyPr wrap="square" rtlCol="0">
            <a:spAutoFit/>
          </a:bodyPr>
          <a:lstStyle/>
          <a:p>
            <a:pPr indent="0"/>
            <a:r>
              <a:rPr b="1">
                <a:solidFill>
                  <a:schemeClr val="bg1"/>
                </a:solidFill>
                <a:latin typeface="Times New Roman" panose="02020603050405020304" charset="0"/>
                <a:ea typeface="宋体" panose="02010600030101010101" pitchFamily="2" charset="-122"/>
                <a:sym typeface="+mn-ea"/>
              </a:rPr>
              <a:t>4.3.6 return语句</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544010" cy="1480454"/>
            <a:chOff x="2242632" y="2041909"/>
            <a:chExt cx="4544010" cy="1480454"/>
          </a:xfrm>
        </p:grpSpPr>
        <p:grpSp>
          <p:nvGrpSpPr>
            <p:cNvPr id="5" name="组合 4"/>
            <p:cNvGrpSpPr/>
            <p:nvPr/>
          </p:nvGrpSpPr>
          <p:grpSpPr>
            <a:xfrm>
              <a:off x="2242632" y="2677238"/>
              <a:ext cx="4544010" cy="845125"/>
              <a:chOff x="1292231" y="418450"/>
              <a:chExt cx="5280439" cy="982091"/>
            </a:xfrm>
          </p:grpSpPr>
          <p:sp>
            <p:nvSpPr>
              <p:cNvPr id="6" name="文本框 5"/>
              <p:cNvSpPr txBox="1"/>
              <p:nvPr/>
            </p:nvSpPr>
            <p:spPr>
              <a:xfrm>
                <a:off x="1292231" y="418450"/>
                <a:ext cx="5280439" cy="678141"/>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sym typeface="+mn-ea"/>
                  </a:rPr>
                  <a:t>合约</a:t>
                </a:r>
                <a:endParaRPr lang="zh-CN" altLang="en-US" sz="3200" b="1" dirty="0">
                  <a:solidFill>
                    <a:schemeClr val="bg1"/>
                  </a:solidFill>
                  <a:latin typeface="+mj-ea"/>
                </a:endParaRPr>
              </a:p>
            </p:txBody>
          </p:sp>
          <p:sp>
            <p:nvSpPr>
              <p:cNvPr id="7" name="文本框 6"/>
              <p:cNvSpPr txBox="1"/>
              <p:nvPr/>
            </p:nvSpPr>
            <p:spPr>
              <a:xfrm>
                <a:off x="1292231" y="1097997"/>
                <a:ext cx="4876340" cy="302544"/>
              </a:xfrm>
              <a:prstGeom prst="rect">
                <a:avLst/>
              </a:prstGeom>
              <a:noFill/>
            </p:spPr>
            <p:txBody>
              <a:bodyPr wrap="square" lIns="0" tIns="45720" rIns="91440" bIns="45720" rtlCol="0">
                <a:spAutoFit/>
                <a:scene3d>
                  <a:camera prst="orthographicFront"/>
                  <a:lightRig rig="threePt" dir="t"/>
                </a:scene3d>
                <a:sp3d contourW="12700"/>
              </a:bodyPr>
              <a:lstStyle/>
              <a:p>
                <a:r>
                  <a:rPr lang="en-US" altLang="zh-CN" sz="1100" dirty="0">
                    <a:solidFill>
                      <a:schemeClr val="bg1"/>
                    </a:solidFill>
                    <a:latin typeface="+mj-ea"/>
                    <a:ea typeface="+mj-ea"/>
                    <a:sym typeface="+mn-ea"/>
                  </a:rPr>
                  <a:t>contract</a:t>
                </a:r>
                <a:endParaRPr lang="en-US" altLang="zh-CN" sz="1100" dirty="0">
                  <a:solidFill>
                    <a:schemeClr val="bg1"/>
                  </a:solidFill>
                  <a:latin typeface="+mj-ea"/>
                </a:endParaRPr>
              </a:p>
            </p:txBody>
          </p:sp>
        </p:grpSp>
        <p:sp>
          <p:nvSpPr>
            <p:cNvPr id="8" name="文本框 7"/>
            <p:cNvSpPr txBox="1"/>
            <p:nvPr/>
          </p:nvSpPr>
          <p:spPr>
            <a:xfrm>
              <a:off x="2242632" y="2041909"/>
              <a:ext cx="2422187" cy="706755"/>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4.4</a:t>
              </a: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47853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4.4.1创建合约</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lang="zh-CN" b="0">
                <a:solidFill>
                  <a:schemeClr val="bg1"/>
                </a:solidFill>
                <a:ea typeface="宋体" panose="02010600030101010101" pitchFamily="2" charset="-122"/>
              </a:rPr>
              <a:t>可以通过以太坊交易</a:t>
            </a:r>
            <a:r>
              <a:rPr lang="en-US" b="0">
                <a:solidFill>
                  <a:schemeClr val="bg1"/>
                </a:solidFill>
                <a:latin typeface="Times New Roman" panose="02020603050405020304" charset="0"/>
                <a:ea typeface="宋体" panose="02010600030101010101" pitchFamily="2" charset="-122"/>
              </a:rPr>
              <a:t>“</a:t>
            </a:r>
            <a:r>
              <a:rPr lang="zh-CN" b="0">
                <a:solidFill>
                  <a:schemeClr val="bg1"/>
                </a:solidFill>
                <a:ea typeface="宋体" panose="02010600030101010101" pitchFamily="2" charset="-122"/>
              </a:rPr>
              <a:t>从外部</a:t>
            </a:r>
            <a:r>
              <a:rPr lang="en-US" b="0">
                <a:solidFill>
                  <a:schemeClr val="bg1"/>
                </a:solidFill>
                <a:latin typeface="Times New Roman" panose="02020603050405020304" charset="0"/>
                <a:ea typeface="宋体" panose="02010600030101010101" pitchFamily="2" charset="-122"/>
              </a:rPr>
              <a:t>”</a:t>
            </a:r>
            <a:r>
              <a:rPr lang="zh-CN" b="0">
                <a:solidFill>
                  <a:schemeClr val="bg1"/>
                </a:solidFill>
                <a:ea typeface="宋体" panose="02010600030101010101" pitchFamily="2" charset="-122"/>
              </a:rPr>
              <a:t>或从</a:t>
            </a:r>
            <a:r>
              <a:rPr lang="en-US" b="0">
                <a:solidFill>
                  <a:schemeClr val="bg1"/>
                </a:solidFill>
                <a:latin typeface="Times New Roman" panose="02020603050405020304" charset="0"/>
                <a:ea typeface="宋体" panose="02010600030101010101" pitchFamily="2" charset="-122"/>
              </a:rPr>
              <a:t>solidity</a:t>
            </a:r>
            <a:r>
              <a:rPr lang="zh-CN" b="0">
                <a:solidFill>
                  <a:schemeClr val="bg1"/>
                </a:solidFill>
                <a:ea typeface="宋体" panose="02010600030101010101" pitchFamily="2" charset="-122"/>
              </a:rPr>
              <a:t>合约内部创建合约。</a:t>
            </a:r>
          </a:p>
          <a:p>
            <a:pPr indent="266700"/>
            <a:r>
              <a:rPr lang="zh-CN" b="0">
                <a:solidFill>
                  <a:schemeClr val="bg1"/>
                </a:solidFill>
                <a:ea typeface="宋体" panose="02010600030101010101" pitchFamily="2" charset="-122"/>
              </a:rPr>
              <a:t>一些集成开发环境，例如</a:t>
            </a:r>
            <a:r>
              <a:rPr lang="en-US" b="0">
                <a:solidFill>
                  <a:schemeClr val="bg1"/>
                </a:solidFill>
                <a:latin typeface="Times New Roman" panose="02020603050405020304" charset="0"/>
                <a:ea typeface="宋体" panose="02010600030101010101" pitchFamily="2" charset="-122"/>
              </a:rPr>
              <a:t> </a:t>
            </a:r>
            <a:r>
              <a:rPr lang="en-US" b="0">
                <a:solidFill>
                  <a:schemeClr val="bg1"/>
                </a:solidFill>
                <a:latin typeface="Times New Roman" panose="02020603050405020304" charset="0"/>
                <a:ea typeface="宋体" panose="02010600030101010101" pitchFamily="2" charset="-122"/>
                <a:hlinkClick r:id="rId5"/>
              </a:rPr>
              <a:t>Remix</a:t>
            </a:r>
            <a:r>
              <a:rPr lang="en-US" b="0">
                <a:solidFill>
                  <a:schemeClr val="bg1"/>
                </a:solidFill>
                <a:latin typeface="Times New Roman" panose="02020603050405020304" charset="0"/>
                <a:ea typeface="宋体" panose="02010600030101010101" pitchFamily="2" charset="-122"/>
              </a:rPr>
              <a:t>,</a:t>
            </a:r>
            <a:r>
              <a:rPr lang="zh-CN" b="0">
                <a:solidFill>
                  <a:schemeClr val="bg1"/>
                </a:solidFill>
                <a:ea typeface="宋体" panose="02010600030101010101" pitchFamily="2" charset="-122"/>
              </a:rPr>
              <a:t>通过使用一些</a:t>
            </a:r>
            <a:r>
              <a:rPr lang="en-US" b="0">
                <a:solidFill>
                  <a:schemeClr val="bg1"/>
                </a:solidFill>
                <a:latin typeface="Times New Roman" panose="02020603050405020304" charset="0"/>
                <a:ea typeface="宋体" panose="02010600030101010101" pitchFamily="2" charset="-122"/>
              </a:rPr>
              <a:t>UI</a:t>
            </a:r>
            <a:r>
              <a:rPr lang="zh-CN" b="0">
                <a:solidFill>
                  <a:schemeClr val="bg1"/>
                </a:solidFill>
                <a:ea typeface="宋体" panose="02010600030101010101" pitchFamily="2" charset="-122"/>
              </a:rPr>
              <a:t>用户界面使创建合约的过程更加顺畅。在以太坊上通过编程创建合约最好使用</a:t>
            </a:r>
            <a:r>
              <a:rPr lang="en-US" b="0">
                <a:solidFill>
                  <a:schemeClr val="bg1"/>
                </a:solidFill>
                <a:latin typeface="Times New Roman" panose="02020603050405020304" charset="0"/>
                <a:ea typeface="宋体" panose="02010600030101010101" pitchFamily="2" charset="-122"/>
              </a:rPr>
              <a:t>JavaScriptAPI </a:t>
            </a:r>
            <a:r>
              <a:rPr lang="en-US" b="0">
                <a:solidFill>
                  <a:schemeClr val="bg1"/>
                </a:solidFill>
                <a:latin typeface="Times New Roman" panose="02020603050405020304" charset="0"/>
                <a:ea typeface="宋体" panose="02010600030101010101" pitchFamily="2" charset="-122"/>
                <a:hlinkClick r:id="rId6"/>
              </a:rPr>
              <a:t>web3.js</a:t>
            </a:r>
            <a:r>
              <a:rPr lang="zh-CN" b="0">
                <a:solidFill>
                  <a:schemeClr val="bg1"/>
                </a:solidFill>
                <a:ea typeface="宋体" panose="02010600030101010101" pitchFamily="2" charset="-122"/>
              </a:rPr>
              <a:t>。现在，我们已经有了一个叫做</a:t>
            </a:r>
            <a:r>
              <a:rPr lang="en-US" b="0">
                <a:solidFill>
                  <a:schemeClr val="bg1"/>
                </a:solidFill>
                <a:latin typeface="Times New Roman" panose="02020603050405020304" charset="0"/>
                <a:ea typeface="宋体" panose="02010600030101010101" pitchFamily="2" charset="-122"/>
              </a:rPr>
              <a:t> </a:t>
            </a:r>
            <a:r>
              <a:rPr lang="en-US" b="0">
                <a:solidFill>
                  <a:schemeClr val="bg1"/>
                </a:solidFill>
                <a:latin typeface="Times New Roman" panose="02020603050405020304" charset="0"/>
                <a:ea typeface="宋体" panose="02010600030101010101" pitchFamily="2" charset="-122"/>
                <a:hlinkClick r:id="rId7"/>
              </a:rPr>
              <a:t>web3.eth.Contract</a:t>
            </a:r>
            <a:r>
              <a:rPr lang="en-US" b="0">
                <a:solidFill>
                  <a:schemeClr val="bg1"/>
                </a:solidFill>
                <a:latin typeface="Times New Roman" panose="02020603050405020304" charset="0"/>
                <a:ea typeface="宋体" panose="02010600030101010101" pitchFamily="2" charset="-122"/>
              </a:rPr>
              <a:t> </a:t>
            </a:r>
            <a:r>
              <a:rPr lang="zh-CN" b="0">
                <a:solidFill>
                  <a:schemeClr val="bg1"/>
                </a:solidFill>
                <a:ea typeface="宋体" panose="02010600030101010101" pitchFamily="2" charset="-122"/>
              </a:rPr>
              <a:t>的方法能够更容易的创建合约。</a:t>
            </a:r>
          </a:p>
          <a:p>
            <a:pPr indent="266700"/>
            <a:r>
              <a:rPr lang="zh-CN" b="0">
                <a:solidFill>
                  <a:schemeClr val="bg1"/>
                </a:solidFill>
                <a:ea typeface="宋体" panose="02010600030101010101" pitchFamily="2" charset="-122"/>
              </a:rPr>
              <a:t>创建合约时，合约的</a:t>
            </a:r>
            <a:r>
              <a:rPr lang="en-US" b="0">
                <a:solidFill>
                  <a:schemeClr val="bg1"/>
                </a:solidFill>
                <a:latin typeface="Times New Roman" panose="02020603050405020304" charset="0"/>
                <a:ea typeface="宋体" panose="02010600030101010101" pitchFamily="2" charset="-122"/>
              </a:rPr>
              <a:t> </a:t>
            </a:r>
            <a:r>
              <a:rPr lang="zh-CN" b="0">
                <a:solidFill>
                  <a:schemeClr val="bg1"/>
                </a:solidFill>
                <a:ea typeface="宋体" panose="02010600030101010101" pitchFamily="2" charset="-122"/>
                <a:hlinkClick r:id="rId8"/>
              </a:rPr>
              <a:t>构造函数</a:t>
            </a:r>
            <a:r>
              <a:rPr lang="en-US" b="0">
                <a:solidFill>
                  <a:schemeClr val="bg1"/>
                </a:solidFill>
                <a:latin typeface="Times New Roman" panose="02020603050405020304" charset="0"/>
                <a:ea typeface="宋体" panose="02010600030101010101" pitchFamily="2" charset="-122"/>
              </a:rPr>
              <a:t> (</a:t>
            </a:r>
            <a:r>
              <a:rPr lang="zh-CN" b="0">
                <a:solidFill>
                  <a:schemeClr val="bg1"/>
                </a:solidFill>
                <a:ea typeface="宋体" panose="02010600030101010101" pitchFamily="2" charset="-122"/>
              </a:rPr>
              <a:t>一个用关键字</a:t>
            </a:r>
            <a:r>
              <a:rPr lang="en-US" b="0">
                <a:solidFill>
                  <a:schemeClr val="bg1"/>
                </a:solidFill>
                <a:latin typeface="Times New Roman" panose="02020603050405020304" charset="0"/>
                <a:ea typeface="宋体" panose="02010600030101010101" pitchFamily="2" charset="-122"/>
              </a:rPr>
              <a:t> constructor </a:t>
            </a:r>
            <a:r>
              <a:rPr lang="zh-CN" b="0">
                <a:solidFill>
                  <a:schemeClr val="bg1"/>
                </a:solidFill>
                <a:ea typeface="宋体" panose="02010600030101010101" pitchFamily="2" charset="-122"/>
              </a:rPr>
              <a:t>声明的函数</a:t>
            </a:r>
            <a:r>
              <a:rPr lang="en-US" b="0">
                <a:solidFill>
                  <a:schemeClr val="bg1"/>
                </a:solidFill>
                <a:latin typeface="Times New Roman" panose="02020603050405020304" charset="0"/>
                <a:ea typeface="宋体" panose="02010600030101010101" pitchFamily="2" charset="-122"/>
              </a:rPr>
              <a:t>)</a:t>
            </a:r>
            <a:r>
              <a:rPr lang="zh-CN" b="0">
                <a:solidFill>
                  <a:schemeClr val="bg1"/>
                </a:solidFill>
                <a:ea typeface="宋体" panose="02010600030101010101" pitchFamily="2" charset="-122"/>
              </a:rPr>
              <a:t>会执行一次。构造函数是可选的。只允许有一个构造函数，这意味着不支持重载。</a:t>
            </a:r>
          </a:p>
          <a:p>
            <a:pPr indent="266700"/>
            <a:r>
              <a:rPr lang="zh-CN" b="0">
                <a:solidFill>
                  <a:schemeClr val="bg1"/>
                </a:solidFill>
                <a:ea typeface="宋体" panose="02010600030101010101" pitchFamily="2" charset="-122"/>
              </a:rPr>
              <a:t>构造函数执行完毕后，合约的最终代码将部署到区块链上。此代码包括所有公共和外部函数以及所有可以通过函数调用访问的函数。部署的代码没有包括构造函数代码或构造函数调用的内部函数。</a:t>
            </a:r>
          </a:p>
          <a:p>
            <a:pPr indent="266700"/>
            <a:r>
              <a:rPr lang="zh-CN" b="0">
                <a:solidFill>
                  <a:schemeClr val="bg1"/>
                </a:solidFill>
                <a:ea typeface="宋体" panose="02010600030101010101" pitchFamily="2" charset="-122"/>
              </a:rPr>
              <a:t>在内部，构造函数参数在合约代码之后通过</a:t>
            </a:r>
            <a:r>
              <a:rPr lang="en-US" b="0">
                <a:solidFill>
                  <a:schemeClr val="bg1"/>
                </a:solidFill>
                <a:latin typeface="Times New Roman" panose="02020603050405020304" charset="0"/>
                <a:ea typeface="宋体" panose="02010600030101010101" pitchFamily="2" charset="-122"/>
              </a:rPr>
              <a:t> </a:t>
            </a:r>
            <a:r>
              <a:rPr lang="en-US" b="0">
                <a:solidFill>
                  <a:schemeClr val="bg1"/>
                </a:solidFill>
                <a:latin typeface="Times New Roman" panose="02020603050405020304" charset="0"/>
                <a:ea typeface="宋体" panose="02010600030101010101" pitchFamily="2" charset="-122"/>
                <a:hlinkClick r:id="rId9"/>
              </a:rPr>
              <a:t>ABI</a:t>
            </a:r>
            <a:r>
              <a:rPr lang="zh-CN" b="0">
                <a:solidFill>
                  <a:schemeClr val="bg1"/>
                </a:solidFill>
                <a:ea typeface="宋体" panose="02010600030101010101" pitchFamily="2" charset="-122"/>
                <a:hlinkClick r:id="rId9"/>
              </a:rPr>
              <a:t>编码</a:t>
            </a:r>
            <a:r>
              <a:rPr lang="en-US" b="0">
                <a:solidFill>
                  <a:schemeClr val="bg1"/>
                </a:solidFill>
                <a:latin typeface="Times New Roman" panose="02020603050405020304" charset="0"/>
                <a:ea typeface="宋体" panose="02010600030101010101" pitchFamily="2" charset="-122"/>
              </a:rPr>
              <a:t> </a:t>
            </a:r>
            <a:r>
              <a:rPr lang="zh-CN" b="0">
                <a:solidFill>
                  <a:schemeClr val="bg1"/>
                </a:solidFill>
                <a:ea typeface="宋体" panose="02010600030101010101" pitchFamily="2" charset="-122"/>
              </a:rPr>
              <a:t>传递，但是如果你使用</a:t>
            </a:r>
            <a:r>
              <a:rPr lang="en-US" b="0">
                <a:solidFill>
                  <a:schemeClr val="bg1"/>
                </a:solidFill>
                <a:latin typeface="Times New Roman" panose="02020603050405020304" charset="0"/>
                <a:ea typeface="宋体" panose="02010600030101010101" pitchFamily="2" charset="-122"/>
              </a:rPr>
              <a:t> web3.js </a:t>
            </a:r>
            <a:r>
              <a:rPr lang="zh-CN" b="0">
                <a:solidFill>
                  <a:schemeClr val="bg1"/>
                </a:solidFill>
                <a:ea typeface="宋体" panose="02010600030101010101" pitchFamily="2" charset="-122"/>
              </a:rPr>
              <a:t>则不必关心这个问题。</a:t>
            </a:r>
          </a:p>
          <a:p>
            <a:pPr indent="266700"/>
            <a:r>
              <a:rPr lang="zh-CN" b="0">
                <a:solidFill>
                  <a:schemeClr val="bg1"/>
                </a:solidFill>
                <a:ea typeface="宋体" panose="02010600030101010101" pitchFamily="2" charset="-122"/>
              </a:rPr>
              <a:t>如果一个合约想要创建另一个合约，那么创建者必须知晓被创建合约的源代码</a:t>
            </a:r>
            <a:r>
              <a:rPr lang="en-US" b="0">
                <a:solidFill>
                  <a:schemeClr val="bg1"/>
                </a:solidFill>
                <a:latin typeface="Times New Roman" panose="02020603050405020304" charset="0"/>
                <a:ea typeface="宋体" panose="02010600030101010101" pitchFamily="2" charset="-122"/>
              </a:rPr>
              <a:t>(</a:t>
            </a:r>
            <a:r>
              <a:rPr lang="zh-CN" b="0">
                <a:solidFill>
                  <a:schemeClr val="bg1"/>
                </a:solidFill>
                <a:ea typeface="宋体" panose="02010600030101010101" pitchFamily="2" charset="-122"/>
              </a:rPr>
              <a:t>和二进制代码</a:t>
            </a:r>
            <a:r>
              <a:rPr lang="en-US" b="0">
                <a:solidFill>
                  <a:schemeClr val="bg1"/>
                </a:solidFill>
                <a:latin typeface="Times New Roman" panose="02020603050405020304" charset="0"/>
                <a:ea typeface="宋体" panose="02010600030101010101" pitchFamily="2" charset="-122"/>
              </a:rPr>
              <a:t>)</a:t>
            </a:r>
            <a:r>
              <a:rPr lang="zh-CN" b="0">
                <a:solidFill>
                  <a:schemeClr val="bg1"/>
                </a:solidFill>
                <a:ea typeface="宋体" panose="02010600030101010101" pitchFamily="2" charset="-122"/>
              </a:rPr>
              <a:t>。这意味着不可能循环创建依赖项。</a:t>
            </a:r>
            <a:endParaRPr lang="zh-CN" altLang="en-US" b="0">
              <a:solidFill>
                <a:schemeClr val="bg1"/>
              </a:solidFill>
              <a:ea typeface="宋体" panose="02010600030101010101" pitchFamily="2" charset="-122"/>
            </a:endParaRPr>
          </a:p>
        </p:txBody>
      </p:sp>
    </p:spTree>
  </p:cSld>
  <p:clrMapOvr>
    <a:masterClrMapping/>
  </p:clrMapOvr>
  <p:transition spd="slow" advClick="0" advTm="0">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708660" y="2466023"/>
            <a:ext cx="3448050" cy="829945"/>
          </a:xfrm>
          <a:prstGeom prst="rect">
            <a:avLst/>
          </a:prstGeom>
        </p:spPr>
        <p:txBody>
          <a:bodyPr>
            <a:spAutoFit/>
          </a:bodyPr>
          <a:lstStyle/>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步骤3：要执行代码，请单击“部署并运行事务”窗口下的“部署”按钮。</a:t>
            </a: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开发环境准备</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295140" y="1183640"/>
            <a:ext cx="7938135" cy="4963160"/>
            <a:chOff x="7080" y="3168"/>
            <a:chExt cx="10978" cy="6312"/>
          </a:xfrm>
        </p:grpSpPr>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0" y="3168"/>
              <a:ext cx="10978" cy="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857784" name="图片 23" descr="文本&#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0" y="3610"/>
              <a:ext cx="8023" cy="5072"/>
            </a:xfrm>
            <a:prstGeom prst="rect">
              <a:avLst/>
            </a:prstGeom>
          </p:spPr>
        </p:pic>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47853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4.4.2可见性和getter函数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1.状态变量可见性</a:t>
            </a:r>
          </a:p>
          <a:p>
            <a:pPr indent="266700"/>
            <a:r>
              <a:rPr b="0">
                <a:solidFill>
                  <a:schemeClr val="bg1"/>
                </a:solidFill>
                <a:ea typeface="宋体" panose="02010600030101010101" pitchFamily="2" charset="-122"/>
              </a:rPr>
              <a:t>状态变量有3种可见性：</a:t>
            </a:r>
          </a:p>
          <a:p>
            <a:pPr indent="266700"/>
            <a:r>
              <a:rPr b="0">
                <a:solidFill>
                  <a:schemeClr val="bg1"/>
                </a:solidFill>
                <a:ea typeface="宋体" panose="02010600030101010101" pitchFamily="2" charset="-122"/>
              </a:rPr>
              <a:t>public：对于public状态变量会自动生成一个getterhanshu函数（见下面）。以便其他的合约读取他们的值。当在用一个合约里使用是，外部方式访问(如:this.x)会调用getter函数，而内部方式访问(如:x)会直接从存储中获取值。Setter函数则不会被生成，所以其他合约不能直接修改其值。</a:t>
            </a:r>
          </a:p>
          <a:p>
            <a:pPr indent="266700"/>
            <a:r>
              <a:rPr b="0">
                <a:solidFill>
                  <a:schemeClr val="bg1"/>
                </a:solidFill>
                <a:ea typeface="宋体" panose="02010600030101010101" pitchFamily="2" charset="-122"/>
              </a:rPr>
              <a:t>internal：内部可见性状态变量只能在它们所定义的合约和派生合同中访问。它们不能被外部访问。这是状态变量的默认可见性。</a:t>
            </a:r>
          </a:p>
          <a:p>
            <a:pPr indent="266700"/>
            <a:r>
              <a:rPr b="0">
                <a:solidFill>
                  <a:schemeClr val="bg1"/>
                </a:solidFill>
                <a:ea typeface="宋体" panose="02010600030101010101" pitchFamily="2" charset="-122"/>
              </a:rPr>
              <a:t>private：私有状态变量就像内部变量一样，但它们在派生合约中是不可见的。</a:t>
            </a:r>
          </a:p>
        </p:txBody>
      </p:sp>
    </p:spTree>
  </p:cSld>
  <p:clrMapOvr>
    <a:masterClrMapping/>
  </p:clrMapOvr>
  <p:transition spd="slow" advClick="0" advTm="0">
    <p:pull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47853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4.4.2可见性和getter函数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2.函数可见性</a:t>
            </a:r>
          </a:p>
          <a:p>
            <a:pPr indent="266700"/>
            <a:r>
              <a:rPr b="0">
                <a:solidFill>
                  <a:schemeClr val="bg1"/>
                </a:solidFill>
                <a:ea typeface="宋体" panose="02010600030101010101" pitchFamily="2" charset="-122"/>
              </a:rPr>
              <a:t>由于solidity有两种函数调用：外部调用则会产生一个EVM调用，而内部调用不会，更进一步，函数可以确定器被内部及派生合约的可访问性，这里有4种可见性：</a:t>
            </a:r>
          </a:p>
          <a:p>
            <a:pPr indent="266700"/>
            <a:r>
              <a:rPr b="0">
                <a:solidFill>
                  <a:schemeClr val="bg1"/>
                </a:solidFill>
                <a:ea typeface="宋体" panose="02010600030101010101" pitchFamily="2" charset="-122"/>
              </a:rPr>
              <a:t>external：外部可见性函数作为合约接口的一部分，意味着我们可以从其他合约和交易中调用。一个外部函数f不能从内部调用（即f不起作用，但this.f()可以）。</a:t>
            </a:r>
          </a:p>
          <a:p>
            <a:pPr indent="266700"/>
            <a:r>
              <a:rPr b="0">
                <a:solidFill>
                  <a:schemeClr val="bg1"/>
                </a:solidFill>
                <a:ea typeface="宋体" panose="02010600030101010101" pitchFamily="2" charset="-122"/>
              </a:rPr>
              <a:t>public：函数是合约接口的一部分，可以在内部或通过消息调用。</a:t>
            </a:r>
          </a:p>
          <a:p>
            <a:pPr indent="266700"/>
            <a:r>
              <a:rPr b="0">
                <a:solidFill>
                  <a:schemeClr val="bg1"/>
                </a:solidFill>
                <a:ea typeface="宋体" panose="02010600030101010101" pitchFamily="2" charset="-122"/>
              </a:rPr>
              <a:t>internal：内部可见性函数访问可以在当前合约或派生的合约访问，不可以外部访问。由于它们没有通过合约的ABI向外部公开，它们可以接受内部可见性类型的参数：比如映射或存储引用。</a:t>
            </a:r>
          </a:p>
          <a:p>
            <a:pPr indent="266700"/>
            <a:r>
              <a:rPr b="0">
                <a:solidFill>
                  <a:schemeClr val="bg1"/>
                </a:solidFill>
                <a:ea typeface="宋体" panose="02010600030101010101" pitchFamily="2" charset="-122"/>
              </a:rPr>
              <a:t>private：函数和状态变量仅在当前定义它们的合约中使用，并且不能被派生合约使用。</a:t>
            </a:r>
          </a:p>
          <a:p>
            <a:pPr indent="266700"/>
            <a:r>
              <a:rPr b="0">
                <a:solidFill>
                  <a:schemeClr val="bg1"/>
                </a:solidFill>
                <a:ea typeface="宋体" panose="02010600030101010101" pitchFamily="2" charset="-122"/>
              </a:rPr>
              <a:t>设置为private或internal，只能防止其他合约读取或修改信息，但它仍然可以在链外查看到。可见性标识符的定义位置，对于状态变量来说是在类型后面，对于函数是在参数列表和返回关键字中间。</a:t>
            </a:r>
          </a:p>
        </p:txBody>
      </p:sp>
    </p:spTree>
  </p:cSld>
  <p:clrMapOvr>
    <a:masterClrMapping/>
  </p:clrMapOvr>
  <p:transition spd="slow" advClick="0" advTm="0">
    <p:pull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47853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4.4.2可见性和getter函数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3.Getter函数</a:t>
            </a:r>
          </a:p>
          <a:p>
            <a:pPr indent="266700"/>
            <a:r>
              <a:rPr b="0">
                <a:solidFill>
                  <a:schemeClr val="bg1"/>
                </a:solidFill>
                <a:ea typeface="宋体" panose="02010600030101010101" pitchFamily="2" charset="-122"/>
              </a:rPr>
              <a:t>编译器自动为所有public状态变量创建getter函数。对于下面给出的合约，编译器会生成一个名为data的函数，该函数没有参数，返回值是一个uint类型，即状态变量data的值。状态变量的初始化可以在声明时完成。</a:t>
            </a:r>
          </a:p>
        </p:txBody>
      </p:sp>
    </p:spTree>
  </p:cSld>
  <p:clrMapOvr>
    <a:masterClrMapping/>
  </p:clrMapOvr>
  <p:transition spd="slow" advClick="0" advTm="0">
    <p:pull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47853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4.4.3函数修改器</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使用修改器(modifier)可以轻松改变函数的行为。例如，它们可以在执行函数之前自动检查某个条件。修改器(modifier)是合约的可继承属性，并可能被派生合约覆盖,但前提是它们被标记为virtual.。</a:t>
            </a:r>
          </a:p>
        </p:txBody>
      </p:sp>
    </p:spTree>
  </p:cSld>
  <p:clrMapOvr>
    <a:masterClrMapping/>
  </p:clrMapOvr>
  <p:transition spd="slow" advClick="0" advTm="0">
    <p:pull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449135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4.4.4 Constant和Immutable状态变量</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状态变量声明为constant(常量)或者immutable（不可变量），在这两种情况下，合约一旦部署之后，变量将不在修改。</a:t>
            </a:r>
          </a:p>
          <a:p>
            <a:pPr indent="266700"/>
            <a:r>
              <a:rPr b="0">
                <a:solidFill>
                  <a:schemeClr val="bg1"/>
                </a:solidFill>
                <a:ea typeface="宋体" panose="02010600030101010101" pitchFamily="2" charset="-122"/>
              </a:rPr>
              <a:t>对于constant常量,他的值在编译器确定，而对于immutable,它的值在部署时确定。</a:t>
            </a:r>
          </a:p>
          <a:p>
            <a:pPr indent="266700"/>
            <a:r>
              <a:rPr b="0">
                <a:solidFill>
                  <a:schemeClr val="bg1"/>
                </a:solidFill>
                <a:ea typeface="宋体" panose="02010600030101010101" pitchFamily="2" charset="-122"/>
              </a:rPr>
              <a:t>也可以在文件级别定义constant变量（注：0.7.2之后加入的特性）。</a:t>
            </a:r>
          </a:p>
          <a:p>
            <a:pPr indent="266700"/>
            <a:r>
              <a:rPr b="0">
                <a:solidFill>
                  <a:schemeClr val="bg1"/>
                </a:solidFill>
                <a:ea typeface="宋体" panose="02010600030101010101" pitchFamily="2" charset="-122"/>
              </a:rPr>
              <a:t>编译器不会为这些变量预留存储位，它们的每次出现都会被替换为相应的常量表达式（它可能被优化器计算为实际的某个值）。</a:t>
            </a:r>
          </a:p>
          <a:p>
            <a:pPr indent="266700"/>
            <a:r>
              <a:rPr b="0">
                <a:solidFill>
                  <a:schemeClr val="bg1"/>
                </a:solidFill>
                <a:ea typeface="宋体" panose="02010600030101010101" pitchFamily="2" charset="-122"/>
              </a:rPr>
              <a:t>与常规状态变量相比，常量和不可变量的gas成本要低得多。对于常量，赋值给它的表达式将复制到所有访问该常量的位置，并且每次都会对其进行重新求值。这样可以进行本地优化。</a:t>
            </a:r>
          </a:p>
          <a:p>
            <a:pPr indent="266700"/>
            <a:r>
              <a:rPr b="0">
                <a:solidFill>
                  <a:schemeClr val="bg1"/>
                </a:solidFill>
                <a:ea typeface="宋体" panose="02010600030101010101" pitchFamily="2" charset="-122"/>
              </a:rPr>
              <a:t>不可变变量在构造时进行一次求值，并将其值复制到代码中访问它们的所有位置。对于这些值，将保留32个字节，即使它们适合较少的字节也是如此。因此，常量有时可能比不可变量更便宜。</a:t>
            </a:r>
          </a:p>
          <a:p>
            <a:pPr indent="266700"/>
            <a:r>
              <a:rPr b="0">
                <a:solidFill>
                  <a:schemeClr val="bg1"/>
                </a:solidFill>
                <a:ea typeface="宋体" panose="02010600030101010101" pitchFamily="2" charset="-122"/>
              </a:rPr>
              <a:t>不是所有类型的状态变量都支持用constant或immutable来修饰，当前仅支持字符串(仅常量)和值类型.</a:t>
            </a:r>
          </a:p>
        </p:txBody>
      </p:sp>
    </p:spTree>
  </p:cSld>
  <p:clrMapOvr>
    <a:masterClrMapping/>
  </p:clrMapOvr>
  <p:transition spd="slow" advClick="0" advTm="0">
    <p:pull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449135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4.4.4 Constant和Immutable状态变量</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1.constant</a:t>
            </a:r>
          </a:p>
          <a:p>
            <a:pPr indent="266700"/>
            <a:r>
              <a:rPr b="0">
                <a:solidFill>
                  <a:schemeClr val="bg1"/>
                </a:solidFill>
                <a:ea typeface="宋体" panose="02010600030101010101" pitchFamily="2" charset="-122"/>
              </a:rPr>
              <a:t>如果状态变量声明为constant(常量)。在这种情况下，只能使用那些在编译时有确定值的表达式来给它们赋值。任何通过访问storage，区块链数据（例如block.timestamp,address(this).balance或者block.number）或执行数据（msg.value或gasleft()）或对外部合约的调用来给它们赋值都是不允许的。</a:t>
            </a:r>
          </a:p>
          <a:p>
            <a:pPr indent="266700"/>
            <a:r>
              <a:rPr b="0">
                <a:solidFill>
                  <a:schemeClr val="bg1"/>
                </a:solidFill>
                <a:ea typeface="宋体" panose="02010600030101010101" pitchFamily="2" charset="-122"/>
              </a:rPr>
              <a:t>允许可能对内存分配产生副作用（side-effect）的表达式，但那些可能对其他内存对象产生副作用的表达式则不允许。</a:t>
            </a:r>
          </a:p>
          <a:p>
            <a:pPr indent="266700"/>
            <a:r>
              <a:rPr b="0">
                <a:solidFill>
                  <a:schemeClr val="bg1"/>
                </a:solidFill>
                <a:ea typeface="宋体" panose="02010600030101010101" pitchFamily="2" charset="-122"/>
              </a:rPr>
              <a:t>内建（built-in）函数keccak256，sha256，ripemd160，ecrecover，addmod和mulmod是允许的（即使他们确实会调用外部合约，keccak256除外）。</a:t>
            </a:r>
          </a:p>
          <a:p>
            <a:pPr indent="266700"/>
            <a:r>
              <a:rPr b="0">
                <a:solidFill>
                  <a:schemeClr val="bg1"/>
                </a:solidFill>
                <a:ea typeface="宋体" panose="02010600030101010101" pitchFamily="2" charset="-122"/>
              </a:rPr>
              <a:t>允许内存分配器的副作用的原因是它可以构造复杂的对象，例如：查找表（lookup-table）。此功能尚不完全可用。</a:t>
            </a:r>
          </a:p>
        </p:txBody>
      </p:sp>
    </p:spTree>
  </p:cSld>
  <p:clrMapOvr>
    <a:masterClrMapping/>
  </p:clrMapOvr>
  <p:transition spd="slow" advClick="0" advTm="0">
    <p:pull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449135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4.4.4 Constant和Immutable状态变量</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866265" y="2139315"/>
            <a:ext cx="875093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2.immutable</a:t>
            </a:r>
          </a:p>
          <a:p>
            <a:pPr indent="266700"/>
            <a:r>
              <a:rPr b="0">
                <a:solidFill>
                  <a:schemeClr val="bg1"/>
                </a:solidFill>
                <a:ea typeface="宋体" panose="02010600030101010101" pitchFamily="2" charset="-122"/>
              </a:rPr>
              <a:t>声明为不可变量(immutable)的变量的限制要比声明为常量(constant)的变量的限制少：可以在合约的构造函数中或声明时为不可变的变量分配任意值。不可变量只能赋值一次，并且在赋值之后才可以读取。</a:t>
            </a:r>
          </a:p>
          <a:p>
            <a:pPr indent="266700"/>
            <a:r>
              <a:rPr b="0">
                <a:solidFill>
                  <a:schemeClr val="bg1"/>
                </a:solidFill>
                <a:ea typeface="宋体" panose="02010600030101010101" pitchFamily="2" charset="-122"/>
              </a:rPr>
              <a:t>编译器生成的合约创建代码将在返回合约之前修改合约的运行时代码，方法是将对不可变量的所有引用替换为分配给它们的值。如果要将编译器生成的运行时代码与实际存储在区块链中的代码进行比较，则这一点很重要。</a:t>
            </a:r>
          </a:p>
          <a:p>
            <a:pPr indent="266700"/>
            <a:r>
              <a:rPr b="0">
                <a:solidFill>
                  <a:schemeClr val="bg1"/>
                </a:solidFill>
                <a:ea typeface="宋体" panose="02010600030101010101" pitchFamily="2" charset="-122"/>
              </a:rPr>
              <a:t>不可变量可以在声明时赋值，不过只有在合约的构造函数执行时才被视为视为初始化。这意味着，你不能用一个依赖于不可变量的值在行内初始化另一个不可变量。不过，你可以在合约的构造函数中这样做。</a:t>
            </a:r>
          </a:p>
          <a:p>
            <a:pPr indent="266700"/>
            <a:r>
              <a:rPr b="0">
                <a:solidFill>
                  <a:schemeClr val="bg1"/>
                </a:solidFill>
                <a:ea typeface="宋体" panose="02010600030101010101" pitchFamily="2" charset="-122"/>
              </a:rPr>
              <a:t>这是为了防止对状态变量初始化和构造函数顺序的不同解释，特别是继承时，出现问题。</a:t>
            </a:r>
          </a:p>
        </p:txBody>
      </p:sp>
    </p:spTree>
  </p:cSld>
  <p:clrMapOvr>
    <a:masterClrMapping/>
  </p:clrMapOvr>
  <p:transition spd="slow" advClick="0" advTm="0">
    <p:pull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604770" y="1746885"/>
            <a:ext cx="797750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可以在合约内部和外部定义函数。</a:t>
            </a:r>
          </a:p>
          <a:p>
            <a:pPr indent="266700"/>
            <a:r>
              <a:rPr b="0">
                <a:solidFill>
                  <a:schemeClr val="bg1"/>
                </a:solidFill>
                <a:ea typeface="宋体" panose="02010600030101010101" pitchFamily="2" charset="-122"/>
              </a:rPr>
              <a:t>合约之外的函数（也称为“自由函数”）始终具有隐式的internal可见性。它们的代码包含在所有调用它们合约中，类似于内部库函数。</a:t>
            </a:r>
          </a:p>
          <a:p>
            <a:pPr indent="266700"/>
            <a:r>
              <a:rPr lang="zh-CN" b="0">
                <a:solidFill>
                  <a:schemeClr val="bg1"/>
                </a:solidFill>
                <a:ea typeface="宋体" panose="02010600030101010101" pitchFamily="2" charset="-122"/>
              </a:rPr>
              <a:t>例：</a:t>
            </a:r>
            <a:r>
              <a:rPr b="0">
                <a:solidFill>
                  <a:schemeClr val="bg1"/>
                </a:solidFill>
                <a:ea typeface="宋体" panose="02010600030101010101" pitchFamily="2" charset="-122"/>
              </a:rPr>
              <a:t>pragma solidity &gt;=0.7.1 &lt;0.9.0;</a:t>
            </a:r>
          </a:p>
          <a:p>
            <a:pPr lvl="1" indent="266700"/>
            <a:r>
              <a:rPr b="0">
                <a:solidFill>
                  <a:schemeClr val="bg1"/>
                </a:solidFill>
                <a:ea typeface="宋体" panose="02010600030101010101" pitchFamily="2" charset="-122"/>
              </a:rPr>
              <a:t>function sum(uint[] memory arr) pure returns (uint s) {</a:t>
            </a:r>
          </a:p>
          <a:p>
            <a:pPr lvl="1" indent="266700"/>
            <a:r>
              <a:rPr b="0">
                <a:solidFill>
                  <a:schemeClr val="bg1"/>
                </a:solidFill>
                <a:ea typeface="宋体" panose="02010600030101010101" pitchFamily="2" charset="-122"/>
              </a:rPr>
              <a:t>    for (uint i = 0; i &lt; arr.length; i++)</a:t>
            </a:r>
          </a:p>
          <a:p>
            <a:pPr lvl="1" indent="266700"/>
            <a:r>
              <a:rPr b="0">
                <a:solidFill>
                  <a:schemeClr val="bg1"/>
                </a:solidFill>
                <a:ea typeface="宋体" panose="02010600030101010101" pitchFamily="2" charset="-122"/>
              </a:rPr>
              <a:t>        s += arr[i];}</a:t>
            </a:r>
          </a:p>
          <a:p>
            <a:pPr lvl="1" indent="266700"/>
            <a:r>
              <a:rPr b="0">
                <a:solidFill>
                  <a:schemeClr val="bg1"/>
                </a:solidFill>
                <a:ea typeface="宋体" panose="02010600030101010101" pitchFamily="2" charset="-122"/>
              </a:rPr>
              <a:t>contract ArrayExample {</a:t>
            </a:r>
          </a:p>
          <a:p>
            <a:pPr lvl="1" indent="266700"/>
            <a:r>
              <a:rPr b="0">
                <a:solidFill>
                  <a:schemeClr val="bg1"/>
                </a:solidFill>
                <a:ea typeface="宋体" panose="02010600030101010101" pitchFamily="2" charset="-122"/>
              </a:rPr>
              <a:t>    bool found;</a:t>
            </a:r>
          </a:p>
          <a:p>
            <a:pPr lvl="1" indent="266700"/>
            <a:r>
              <a:rPr b="0">
                <a:solidFill>
                  <a:schemeClr val="bg1"/>
                </a:solidFill>
                <a:ea typeface="宋体" panose="02010600030101010101" pitchFamily="2" charset="-122"/>
              </a:rPr>
              <a:t>    function f(uint[] memory arr) public {</a:t>
            </a:r>
          </a:p>
          <a:p>
            <a:pPr lvl="1" indent="266700"/>
            <a:r>
              <a:rPr b="0">
                <a:solidFill>
                  <a:schemeClr val="bg1"/>
                </a:solidFill>
                <a:ea typeface="宋体" panose="02010600030101010101" pitchFamily="2" charset="-122"/>
              </a:rPr>
              <a:t>        // This calls the free function internally.</a:t>
            </a:r>
          </a:p>
          <a:p>
            <a:pPr lvl="1" indent="266700"/>
            <a:r>
              <a:rPr b="0">
                <a:solidFill>
                  <a:schemeClr val="bg1"/>
                </a:solidFill>
                <a:ea typeface="宋体" panose="02010600030101010101" pitchFamily="2" charset="-122"/>
              </a:rPr>
              <a:t>        // The compiler will add its code to the contract.</a:t>
            </a:r>
          </a:p>
          <a:p>
            <a:pPr lvl="1" indent="266700"/>
            <a:r>
              <a:rPr b="0">
                <a:solidFill>
                  <a:schemeClr val="bg1"/>
                </a:solidFill>
                <a:ea typeface="宋体" panose="02010600030101010101" pitchFamily="2" charset="-122"/>
              </a:rPr>
              <a:t>        uint s = sum(arr);</a:t>
            </a:r>
          </a:p>
          <a:p>
            <a:pPr lvl="1" indent="266700"/>
            <a:r>
              <a:rPr b="0">
                <a:solidFill>
                  <a:schemeClr val="bg1"/>
                </a:solidFill>
                <a:ea typeface="宋体" panose="02010600030101010101" pitchFamily="2" charset="-122"/>
              </a:rPr>
              <a:t>        require(s &gt;= 10);</a:t>
            </a:r>
          </a:p>
          <a:p>
            <a:pPr lvl="1" indent="266700"/>
            <a:r>
              <a:rPr b="0">
                <a:solidFill>
                  <a:schemeClr val="bg1"/>
                </a:solidFill>
                <a:ea typeface="宋体" panose="02010600030101010101" pitchFamily="2" charset="-122"/>
              </a:rPr>
              <a:t>        found = true;}}</a:t>
            </a:r>
          </a:p>
        </p:txBody>
      </p:sp>
    </p:spTree>
  </p:cSld>
  <p:clrMapOvr>
    <a:masterClrMapping/>
  </p:clrMapOvr>
  <p:transition spd="slow" advClick="0" advTm="0">
    <p:pull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604770" y="1746885"/>
            <a:ext cx="797750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1.函数参数及返回值</a:t>
            </a:r>
          </a:p>
          <a:p>
            <a:pPr indent="266700"/>
            <a:r>
              <a:rPr b="0">
                <a:solidFill>
                  <a:schemeClr val="bg1"/>
                </a:solidFill>
                <a:ea typeface="宋体" panose="02010600030101010101" pitchFamily="2" charset="-122"/>
              </a:rPr>
              <a:t>与Javascript一样，函数可能需要参数作为输入;而与Javascript和C不同的是，它们可能返回任意数量的参数作为输出。</a:t>
            </a:r>
          </a:p>
          <a:p>
            <a:pPr indent="266700"/>
            <a:r>
              <a:rPr b="0">
                <a:solidFill>
                  <a:schemeClr val="bg1"/>
                </a:solidFill>
                <a:ea typeface="宋体" panose="02010600030101010101" pitchFamily="2" charset="-122"/>
              </a:rPr>
              <a:t>(1)函数参数（输入参数）</a:t>
            </a:r>
          </a:p>
          <a:p>
            <a:pPr indent="266700"/>
            <a:r>
              <a:rPr b="0">
                <a:solidFill>
                  <a:schemeClr val="bg1"/>
                </a:solidFill>
                <a:ea typeface="宋体" panose="02010600030101010101" pitchFamily="2" charset="-122"/>
              </a:rPr>
              <a:t>函数参数的声明方式与变量相同。不过未使用的参数可以省略参数名。</a:t>
            </a:r>
          </a:p>
          <a:p>
            <a:pPr indent="266700"/>
            <a:r>
              <a:rPr b="0">
                <a:solidFill>
                  <a:schemeClr val="bg1"/>
                </a:solidFill>
                <a:ea typeface="宋体" panose="02010600030101010101" pitchFamily="2" charset="-122"/>
              </a:rPr>
              <a:t>例如，如果我们希望合约接受有两个整数形参的函数的外部调用，可以像下面这样写：</a:t>
            </a:r>
          </a:p>
          <a:p>
            <a:pPr indent="266700"/>
            <a:r>
              <a:rPr b="0">
                <a:solidFill>
                  <a:schemeClr val="bg1"/>
                </a:solidFill>
                <a:ea typeface="宋体" panose="02010600030101010101" pitchFamily="2" charset="-122"/>
              </a:rPr>
              <a:t>pragma solidity &gt;=0.4.16 &lt;0.9.0;</a:t>
            </a:r>
          </a:p>
          <a:p>
            <a:pPr indent="266700"/>
            <a:r>
              <a:rPr b="0">
                <a:solidFill>
                  <a:schemeClr val="bg1"/>
                </a:solidFill>
                <a:ea typeface="宋体" panose="02010600030101010101" pitchFamily="2" charset="-122"/>
              </a:rPr>
              <a:t>contract Simple {</a:t>
            </a:r>
          </a:p>
          <a:p>
            <a:pPr indent="266700"/>
            <a:r>
              <a:rPr b="0">
                <a:solidFill>
                  <a:schemeClr val="bg1"/>
                </a:solidFill>
                <a:ea typeface="宋体" panose="02010600030101010101" pitchFamily="2" charset="-122"/>
              </a:rPr>
              <a:t>    uint sum;</a:t>
            </a:r>
          </a:p>
          <a:p>
            <a:pPr indent="266700"/>
            <a:r>
              <a:rPr b="0">
                <a:solidFill>
                  <a:schemeClr val="bg1"/>
                </a:solidFill>
                <a:ea typeface="宋体" panose="02010600030101010101" pitchFamily="2" charset="-122"/>
              </a:rPr>
              <a:t>    function taker(uint a, uint b) public {</a:t>
            </a:r>
          </a:p>
          <a:p>
            <a:pPr indent="266700"/>
            <a:r>
              <a:rPr b="0">
                <a:solidFill>
                  <a:schemeClr val="bg1"/>
                </a:solidFill>
                <a:ea typeface="宋体" panose="02010600030101010101" pitchFamily="2" charset="-122"/>
              </a:rPr>
              <a:t>        sum = a + b;</a:t>
            </a:r>
          </a:p>
          <a:p>
            <a:pPr indent="266700"/>
            <a:r>
              <a:rPr b="0">
                <a:solidFill>
                  <a:schemeClr val="bg1"/>
                </a:solidFill>
                <a:ea typeface="宋体" panose="02010600030101010101" pitchFamily="2" charset="-122"/>
              </a:rPr>
              <a:t>    }</a:t>
            </a:r>
          </a:p>
          <a:p>
            <a:pPr indent="266700"/>
            <a:r>
              <a:rPr b="0">
                <a:solidFill>
                  <a:schemeClr val="bg1"/>
                </a:solidFill>
                <a:ea typeface="宋体" panose="02010600030101010101" pitchFamily="2" charset="-122"/>
              </a:rPr>
              <a:t>}</a:t>
            </a:r>
          </a:p>
          <a:p>
            <a:pPr indent="266700"/>
            <a:r>
              <a:rPr b="0">
                <a:solidFill>
                  <a:schemeClr val="bg1"/>
                </a:solidFill>
                <a:ea typeface="宋体" panose="02010600030101010101" pitchFamily="2" charset="-122"/>
              </a:rPr>
              <a:t>函数参数可以当作为本地变量，也可用在等号左边被赋值。</a:t>
            </a:r>
          </a:p>
        </p:txBody>
      </p:sp>
    </p:spTree>
  </p:cSld>
  <p:clrMapOvr>
    <a:masterClrMapping/>
  </p:clrMapOvr>
  <p:transition spd="slow" advClick="0" advTm="0">
    <p:pull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604770" y="1621155"/>
            <a:ext cx="797750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(2)返回变量</a:t>
            </a:r>
          </a:p>
          <a:p>
            <a:pPr indent="266700"/>
            <a:r>
              <a:rPr b="0">
                <a:solidFill>
                  <a:schemeClr val="bg1"/>
                </a:solidFill>
                <a:ea typeface="宋体" panose="02010600030101010101" pitchFamily="2" charset="-122"/>
              </a:rPr>
              <a:t>函数返回变量的声明方式在关键词returns之后，与参数的声明方式相同。</a:t>
            </a:r>
          </a:p>
          <a:p>
            <a:pPr indent="266700"/>
            <a:r>
              <a:rPr b="0">
                <a:solidFill>
                  <a:schemeClr val="bg1"/>
                </a:solidFill>
                <a:ea typeface="宋体" panose="02010600030101010101" pitchFamily="2" charset="-122"/>
              </a:rPr>
              <a:t>例如，如果我们需要返回两个结果：两个给定整数的和与积，我们应该写作：</a:t>
            </a:r>
          </a:p>
          <a:p>
            <a:pPr indent="266700"/>
            <a:endParaRPr b="0">
              <a:solidFill>
                <a:schemeClr val="bg1"/>
              </a:solidFill>
              <a:ea typeface="宋体" panose="02010600030101010101" pitchFamily="2" charset="-122"/>
            </a:endParaRPr>
          </a:p>
          <a:p>
            <a:pPr indent="266700"/>
            <a:r>
              <a:rPr b="0">
                <a:solidFill>
                  <a:schemeClr val="bg1"/>
                </a:solidFill>
                <a:ea typeface="宋体" panose="02010600030101010101" pitchFamily="2" charset="-122"/>
              </a:rPr>
              <a:t>pragma solidity &gt;=0.4.16 &lt;0.9.0;</a:t>
            </a:r>
          </a:p>
          <a:p>
            <a:pPr indent="266700"/>
            <a:r>
              <a:rPr b="0">
                <a:solidFill>
                  <a:schemeClr val="bg1"/>
                </a:solidFill>
                <a:ea typeface="宋体" panose="02010600030101010101" pitchFamily="2" charset="-122"/>
              </a:rPr>
              <a:t>contract Simple {</a:t>
            </a:r>
          </a:p>
          <a:p>
            <a:pPr indent="266700"/>
            <a:r>
              <a:rPr b="0">
                <a:solidFill>
                  <a:schemeClr val="bg1"/>
                </a:solidFill>
                <a:ea typeface="宋体" panose="02010600030101010101" pitchFamily="2" charset="-122"/>
              </a:rPr>
              <a:t>    function arithmetic(uint a, uint b)</a:t>
            </a:r>
          </a:p>
          <a:p>
            <a:pPr indent="266700"/>
            <a:r>
              <a:rPr b="0">
                <a:solidFill>
                  <a:schemeClr val="bg1"/>
                </a:solidFill>
                <a:ea typeface="宋体" panose="02010600030101010101" pitchFamily="2" charset="-122"/>
              </a:rPr>
              <a:t>        public</a:t>
            </a:r>
          </a:p>
          <a:p>
            <a:pPr indent="266700"/>
            <a:r>
              <a:rPr b="0">
                <a:solidFill>
                  <a:schemeClr val="bg1"/>
                </a:solidFill>
                <a:ea typeface="宋体" panose="02010600030101010101" pitchFamily="2" charset="-122"/>
              </a:rPr>
              <a:t>        pure</a:t>
            </a:r>
          </a:p>
          <a:p>
            <a:pPr indent="266700"/>
            <a:r>
              <a:rPr b="0">
                <a:solidFill>
                  <a:schemeClr val="bg1"/>
                </a:solidFill>
                <a:ea typeface="宋体" panose="02010600030101010101" pitchFamily="2" charset="-122"/>
              </a:rPr>
              <a:t>        returns (uint sum, uint product)</a:t>
            </a:r>
          </a:p>
          <a:p>
            <a:pPr indent="266700"/>
            <a:r>
              <a:rPr b="0">
                <a:solidFill>
                  <a:schemeClr val="bg1"/>
                </a:solidFill>
                <a:ea typeface="宋体" panose="02010600030101010101" pitchFamily="2" charset="-122"/>
              </a:rPr>
              <a:t>    {</a:t>
            </a:r>
          </a:p>
          <a:p>
            <a:pPr indent="266700"/>
            <a:r>
              <a:rPr b="0">
                <a:solidFill>
                  <a:schemeClr val="bg1"/>
                </a:solidFill>
                <a:ea typeface="宋体" panose="02010600030101010101" pitchFamily="2" charset="-122"/>
              </a:rPr>
              <a:t>        sum = a + b;</a:t>
            </a:r>
          </a:p>
          <a:p>
            <a:pPr indent="266700"/>
            <a:r>
              <a:rPr b="0">
                <a:solidFill>
                  <a:schemeClr val="bg1"/>
                </a:solidFill>
                <a:ea typeface="宋体" panose="02010600030101010101" pitchFamily="2" charset="-122"/>
              </a:rPr>
              <a:t>        product = a * b;</a:t>
            </a:r>
          </a:p>
          <a:p>
            <a:pPr indent="266700"/>
            <a:r>
              <a:rPr b="0">
                <a:solidFill>
                  <a:schemeClr val="bg1"/>
                </a:solidFill>
                <a:ea typeface="宋体" panose="02010600030101010101" pitchFamily="2" charset="-122"/>
              </a:rPr>
              <a:t>    }</a:t>
            </a:r>
          </a:p>
          <a:p>
            <a:pPr indent="266700"/>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838200" y="2292033"/>
            <a:ext cx="3448050" cy="1568450"/>
          </a:xfrm>
          <a:prstGeom prst="rect">
            <a:avLst/>
          </a:prstGeom>
        </p:spPr>
        <p:txBody>
          <a:bodyPr>
            <a:spAutoFit/>
          </a:bodyPr>
          <a:lstStyle/>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步骤4：部署代码后，单击已部署的合约下拉列表下的“print”来运行程序，并检查是否单击控制台上的下拉列表以获取输出。</a:t>
            </a: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开发环境准备</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324985" y="1207770"/>
            <a:ext cx="7820025" cy="4812030"/>
            <a:chOff x="7080" y="3168"/>
            <a:chExt cx="10978" cy="6312"/>
          </a:xfrm>
        </p:grpSpPr>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0" y="3168"/>
              <a:ext cx="10978" cy="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1105364" name="图片 35" descr="文本&#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39" y="3610"/>
              <a:ext cx="8055" cy="5060"/>
            </a:xfrm>
            <a:prstGeom prst="rect">
              <a:avLst/>
            </a:prstGeom>
          </p:spPr>
        </p:pic>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604770" y="1621155"/>
            <a:ext cx="797750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返回变量名可以被省略。返回变量可以当作为函数中的本地变量，没有显式设置的话，会使用:ref:`默认值&lt;default-value&gt;`返回变量可以显式给它附一个值(像上面)，也可以使用return语句指定，使用return语句可以一个或多个值，参阅multipleones。</a:t>
            </a:r>
          </a:p>
          <a:p>
            <a:pPr indent="266700"/>
            <a:endParaRPr b="0">
              <a:solidFill>
                <a:schemeClr val="bg1"/>
              </a:solidFill>
              <a:ea typeface="宋体" panose="02010600030101010101" pitchFamily="2" charset="-122"/>
            </a:endParaRPr>
          </a:p>
          <a:p>
            <a:pPr indent="266700"/>
            <a:r>
              <a:rPr b="0">
                <a:solidFill>
                  <a:schemeClr val="bg1"/>
                </a:solidFill>
                <a:ea typeface="宋体" panose="02010600030101010101" pitchFamily="2" charset="-122"/>
              </a:rPr>
              <a:t>pragma solidity &gt;=0.4.16 &lt;0.9.0;</a:t>
            </a:r>
          </a:p>
          <a:p>
            <a:pPr indent="266700"/>
            <a:r>
              <a:rPr b="0">
                <a:solidFill>
                  <a:schemeClr val="bg1"/>
                </a:solidFill>
                <a:ea typeface="宋体" panose="02010600030101010101" pitchFamily="2" charset="-122"/>
              </a:rPr>
              <a:t>contract Simple {</a:t>
            </a:r>
          </a:p>
          <a:p>
            <a:pPr indent="266700"/>
            <a:r>
              <a:rPr b="0">
                <a:solidFill>
                  <a:schemeClr val="bg1"/>
                </a:solidFill>
                <a:ea typeface="宋体" panose="02010600030101010101" pitchFamily="2" charset="-122"/>
              </a:rPr>
              <a:t>    function arithmetic(uint a, uint b)</a:t>
            </a:r>
          </a:p>
          <a:p>
            <a:pPr indent="266700"/>
            <a:r>
              <a:rPr b="0">
                <a:solidFill>
                  <a:schemeClr val="bg1"/>
                </a:solidFill>
                <a:ea typeface="宋体" panose="02010600030101010101" pitchFamily="2" charset="-122"/>
              </a:rPr>
              <a:t>        public</a:t>
            </a:r>
          </a:p>
          <a:p>
            <a:pPr indent="266700"/>
            <a:r>
              <a:rPr b="0">
                <a:solidFill>
                  <a:schemeClr val="bg1"/>
                </a:solidFill>
                <a:ea typeface="宋体" panose="02010600030101010101" pitchFamily="2" charset="-122"/>
              </a:rPr>
              <a:t>        pure</a:t>
            </a:r>
          </a:p>
          <a:p>
            <a:pPr indent="266700"/>
            <a:r>
              <a:rPr b="0">
                <a:solidFill>
                  <a:schemeClr val="bg1"/>
                </a:solidFill>
                <a:ea typeface="宋体" panose="02010600030101010101" pitchFamily="2" charset="-122"/>
              </a:rPr>
              <a:t>        returns (uint sum, uint product)</a:t>
            </a:r>
          </a:p>
          <a:p>
            <a:pPr indent="266700"/>
            <a:r>
              <a:rPr b="0">
                <a:solidFill>
                  <a:schemeClr val="bg1"/>
                </a:solidFill>
                <a:ea typeface="宋体" panose="02010600030101010101" pitchFamily="2" charset="-122"/>
              </a:rPr>
              <a:t>    {</a:t>
            </a:r>
          </a:p>
          <a:p>
            <a:pPr indent="266700"/>
            <a:r>
              <a:rPr b="0">
                <a:solidFill>
                  <a:schemeClr val="bg1"/>
                </a:solidFill>
                <a:ea typeface="宋体" panose="02010600030101010101" pitchFamily="2" charset="-122"/>
              </a:rPr>
              <a:t>        return (a + b, a * b);</a:t>
            </a:r>
          </a:p>
          <a:p>
            <a:pPr indent="266700"/>
            <a:r>
              <a:rPr b="0">
                <a:solidFill>
                  <a:schemeClr val="bg1"/>
                </a:solidFill>
                <a:ea typeface="宋体" panose="02010600030101010101" pitchFamily="2" charset="-122"/>
              </a:rPr>
              <a:t>    }</a:t>
            </a:r>
          </a:p>
          <a:p>
            <a:pPr indent="266700"/>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604770" y="1621155"/>
            <a:ext cx="797750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这个形式等同于赋值给返回参数，然后用return;退出。</a:t>
            </a:r>
          </a:p>
          <a:p>
            <a:pPr indent="266700"/>
            <a:r>
              <a:rPr b="0">
                <a:solidFill>
                  <a:schemeClr val="bg1"/>
                </a:solidFill>
                <a:ea typeface="宋体" panose="02010600030101010101" pitchFamily="2" charset="-122"/>
              </a:rPr>
              <a:t>如果使用return提前退出有返回值的函数，必须在用return时提供返回值。</a:t>
            </a:r>
          </a:p>
          <a:p>
            <a:pPr indent="266700"/>
            <a:r>
              <a:rPr b="0">
                <a:solidFill>
                  <a:schemeClr val="bg1"/>
                </a:solidFill>
                <a:ea typeface="宋体" panose="02010600030101010101" pitchFamily="2" charset="-122"/>
              </a:rPr>
              <a:t>非内部函数有些类型没法返回，这些类型如下，以及把他们的组合：</a:t>
            </a:r>
          </a:p>
          <a:p>
            <a:pPr indent="266700"/>
            <a:r>
              <a:rPr b="0">
                <a:solidFill>
                  <a:schemeClr val="bg1"/>
                </a:solidFill>
                <a:ea typeface="宋体" panose="02010600030101010101" pitchFamily="2" charset="-122"/>
              </a:rPr>
              <a:t>mappings（映射）,</a:t>
            </a:r>
          </a:p>
          <a:p>
            <a:pPr indent="266700"/>
            <a:r>
              <a:rPr b="0">
                <a:solidFill>
                  <a:schemeClr val="bg1"/>
                </a:solidFill>
                <a:ea typeface="宋体" panose="02010600030101010101" pitchFamily="2" charset="-122"/>
              </a:rPr>
              <a:t>内部函数类型,</a:t>
            </a:r>
          </a:p>
          <a:p>
            <a:pPr indent="266700"/>
            <a:r>
              <a:rPr b="0">
                <a:solidFill>
                  <a:schemeClr val="bg1"/>
                </a:solidFill>
                <a:ea typeface="宋体" panose="02010600030101010101" pitchFamily="2" charset="-122"/>
              </a:rPr>
              <a:t>指向存储storage的引用类型,</a:t>
            </a:r>
          </a:p>
          <a:p>
            <a:pPr indent="266700"/>
            <a:r>
              <a:rPr b="0">
                <a:solidFill>
                  <a:schemeClr val="bg1"/>
                </a:solidFill>
                <a:ea typeface="宋体" panose="02010600030101010101" pitchFamily="2" charset="-122"/>
              </a:rPr>
              <a:t>多维数组(仅适用于ABIcoderv1),</a:t>
            </a:r>
          </a:p>
          <a:p>
            <a:pPr indent="266700"/>
            <a:r>
              <a:rPr b="0">
                <a:solidFill>
                  <a:schemeClr val="bg1"/>
                </a:solidFill>
                <a:ea typeface="宋体" panose="02010600030101010101" pitchFamily="2" charset="-122"/>
              </a:rPr>
              <a:t>机构体(仅适用于ABIcoderv1).</a:t>
            </a:r>
          </a:p>
          <a:p>
            <a:pPr indent="266700"/>
            <a:r>
              <a:rPr b="0">
                <a:solidFill>
                  <a:schemeClr val="bg1"/>
                </a:solidFill>
                <a:ea typeface="宋体" panose="02010600030101010101" pitchFamily="2" charset="-122"/>
              </a:rPr>
              <a:t>这些限制不使用与库函数，因为他们是不同的internalABI.</a:t>
            </a:r>
          </a:p>
          <a:p>
            <a:pPr indent="266700"/>
            <a:endParaRPr b="0">
              <a:solidFill>
                <a:schemeClr val="bg1"/>
              </a:solidFill>
              <a:ea typeface="宋体" panose="02010600030101010101" pitchFamily="2" charset="-122"/>
            </a:endParaRPr>
          </a:p>
          <a:p>
            <a:pPr indent="266700"/>
            <a:endParaRPr b="0">
              <a:solidFill>
                <a:schemeClr val="bg1"/>
              </a:solidFill>
              <a:ea typeface="宋体" panose="02010600030101010101" pitchFamily="2" charset="-122"/>
            </a:endParaRPr>
          </a:p>
          <a:p>
            <a:pPr indent="266700"/>
            <a:r>
              <a:rPr b="0">
                <a:solidFill>
                  <a:schemeClr val="bg1"/>
                </a:solidFill>
                <a:ea typeface="宋体" panose="02010600030101010101" pitchFamily="2" charset="-122"/>
              </a:rPr>
              <a:t>(3)返回多个值</a:t>
            </a:r>
          </a:p>
          <a:p>
            <a:pPr indent="266700"/>
            <a:r>
              <a:rPr b="0">
                <a:solidFill>
                  <a:schemeClr val="bg1"/>
                </a:solidFill>
                <a:ea typeface="宋体" panose="02010600030101010101" pitchFamily="2" charset="-122"/>
              </a:rPr>
              <a:t>当函数需要使用多个值，可以用语句return(v0,v1,...,vn)。参数的数量需要和声明时候一致。</a:t>
            </a:r>
          </a:p>
        </p:txBody>
      </p:sp>
    </p:spTree>
  </p:cSld>
  <p:clrMapOvr>
    <a:masterClrMapping/>
  </p:clrMapOvr>
  <p:transition spd="slow" advClick="0" advTm="0">
    <p:pull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2521585" y="2055495"/>
            <a:ext cx="7977505" cy="3174365"/>
          </a:xfrm>
          <a:prstGeom prst="rect">
            <a:avLst/>
          </a:prstGeom>
          <a:noFill/>
          <a:ln w="9525">
            <a:noFill/>
          </a:ln>
        </p:spPr>
        <p:txBody>
          <a:bodyPr wrap="square">
            <a:noAutofit/>
          </a:bodyPr>
          <a:lstStyle/>
          <a:p>
            <a:pPr indent="266700"/>
            <a:r>
              <a:rPr b="0">
                <a:solidFill>
                  <a:schemeClr val="bg1"/>
                </a:solidFill>
                <a:ea typeface="宋体" panose="02010600030101010101" pitchFamily="2" charset="-122"/>
              </a:rPr>
              <a:t>2.状态可变性</a:t>
            </a:r>
          </a:p>
          <a:p>
            <a:pPr indent="266700"/>
            <a:r>
              <a:rPr b="0">
                <a:solidFill>
                  <a:schemeClr val="bg1"/>
                </a:solidFill>
                <a:ea typeface="宋体" panose="02010600030101010101" pitchFamily="2" charset="-122"/>
              </a:rPr>
              <a:t>(1)View视图函数</a:t>
            </a:r>
          </a:p>
          <a:p>
            <a:pPr indent="266700"/>
            <a:r>
              <a:rPr b="0">
                <a:solidFill>
                  <a:schemeClr val="bg1"/>
                </a:solidFill>
                <a:ea typeface="宋体" panose="02010600030101010101" pitchFamily="2" charset="-122"/>
              </a:rPr>
              <a:t>可以将函数声明为view类型，这种情况下要保证不修改状态。</a:t>
            </a:r>
          </a:p>
          <a:p>
            <a:pPr indent="266700"/>
            <a:r>
              <a:rPr b="0">
                <a:solidFill>
                  <a:schemeClr val="bg1"/>
                </a:solidFill>
                <a:ea typeface="宋体" panose="02010600030101010101" pitchFamily="2" charset="-122"/>
              </a:rPr>
              <a:t>如果编译器的EVM目标是拜占庭硬分叉或更新的(默认),则操作码STATICCALL将用于视图函数,这些函数强制在EVM执行过程中保持不修改状态。对于库视图函数,使用DELLEGATECALL,因为没有组合的DELEGATECALL和STATICALL。这意味着库视图函数不会在运行时检查进而阻止状态修改。这不会对安全性产生负面影响,因为库代码通常在编译时知道,并且静态检查器会执行编译时检查。</a:t>
            </a:r>
          </a:p>
          <a:p>
            <a:pPr indent="266700"/>
            <a:r>
              <a:rPr b="0">
                <a:solidFill>
                  <a:schemeClr val="bg1"/>
                </a:solidFill>
                <a:ea typeface="宋体" panose="02010600030101010101" pitchFamily="2" charset="-122"/>
              </a:rPr>
              <a:t>下面的语句被认为是修改状态：</a:t>
            </a:r>
          </a:p>
          <a:p>
            <a:pPr indent="266700"/>
            <a:r>
              <a:rPr b="0">
                <a:solidFill>
                  <a:schemeClr val="bg1"/>
                </a:solidFill>
                <a:ea typeface="宋体" panose="02010600030101010101" pitchFamily="2" charset="-122"/>
              </a:rPr>
              <a:t>修改状态变量。产生事件。创建其它合约。使用selfdestruct。通过调用发送以太币。调用任何没有标记为view或者pure的函数。使用低级调用。使用包含特定操作码的内联汇编</a:t>
            </a:r>
          </a:p>
        </p:txBody>
      </p:sp>
    </p:spTree>
  </p:cSld>
  <p:clrMapOvr>
    <a:masterClrMapping/>
  </p:clrMapOvr>
  <p:transition spd="slow" advClick="0" advTm="0">
    <p:pull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995" y="1484630"/>
            <a:ext cx="9770110" cy="3174365"/>
          </a:xfrm>
          <a:prstGeom prst="rect">
            <a:avLst/>
          </a:prstGeom>
          <a:noFill/>
          <a:ln w="9525">
            <a:noFill/>
          </a:ln>
        </p:spPr>
        <p:txBody>
          <a:bodyPr wrap="square">
            <a:noAutofit/>
          </a:bodyPr>
          <a:lstStyle/>
          <a:p>
            <a:pPr marL="1828800" lvl="4" indent="266700"/>
            <a:r>
              <a:rPr b="0">
                <a:solidFill>
                  <a:schemeClr val="bg1"/>
                </a:solidFill>
                <a:ea typeface="宋体" panose="02010600030101010101" pitchFamily="2" charset="-122"/>
              </a:rPr>
              <a:t>2.状态可变性</a:t>
            </a:r>
          </a:p>
          <a:p>
            <a:pPr marL="1371600" lvl="3" indent="266700"/>
            <a:r>
              <a:rPr b="0">
                <a:solidFill>
                  <a:schemeClr val="bg1"/>
                </a:solidFill>
                <a:ea typeface="宋体" panose="02010600030101010101" pitchFamily="2" charset="-122"/>
              </a:rPr>
              <a:t>(1)View视图函数</a:t>
            </a:r>
          </a:p>
          <a:p>
            <a:pPr indent="266700"/>
            <a:r>
              <a:rPr b="0">
                <a:solidFill>
                  <a:schemeClr val="bg1"/>
                </a:solidFill>
                <a:ea typeface="宋体" panose="02010600030101010101" pitchFamily="2" charset="-122"/>
              </a:rPr>
              <a:t>可以将函数声明为view类型，这种情况下要保证不修改状态。</a:t>
            </a:r>
          </a:p>
          <a:p>
            <a:pPr indent="266700"/>
            <a:r>
              <a:rPr b="0">
                <a:solidFill>
                  <a:schemeClr val="bg1"/>
                </a:solidFill>
                <a:ea typeface="宋体" panose="02010600030101010101" pitchFamily="2" charset="-122"/>
              </a:rPr>
              <a:t>如果编译器的EVM目标是拜占庭硬分叉或更新的(默认),则操作码STATICCALL将用于视图函数,这些函数强制在EVM执行过程中保持不修改状态。对于库视图函数,使用DELLEGATECALL,因为没有组合的DELEGATECALL和STATICALL。这意味着库视图函数不会在运行时检查进而阻止状态修改。这不会对安全性产生负面影响,因为库代码通常在编译时知道,并且静态检查器会执行编译时检查。</a:t>
            </a:r>
          </a:p>
          <a:p>
            <a:pPr indent="266700"/>
            <a:r>
              <a:rPr b="0">
                <a:solidFill>
                  <a:schemeClr val="bg1"/>
                </a:solidFill>
                <a:ea typeface="宋体" panose="02010600030101010101" pitchFamily="2" charset="-122"/>
              </a:rPr>
              <a:t>下面的语句被认为是修改状态：</a:t>
            </a:r>
          </a:p>
          <a:p>
            <a:pPr indent="266700"/>
            <a:r>
              <a:rPr b="0">
                <a:solidFill>
                  <a:schemeClr val="bg1"/>
                </a:solidFill>
                <a:ea typeface="宋体" panose="02010600030101010101" pitchFamily="2" charset="-122"/>
              </a:rPr>
              <a:t>修改状态变量。产生事件。创建其它合约。使用selfdestruct。通过调用发送以太币。调用任何没有标记为view或者pure的函数。使用低级调用。使用包含特定操作码的内联汇编</a:t>
            </a:r>
            <a:r>
              <a:rPr lang="zh-CN" b="0">
                <a:solidFill>
                  <a:schemeClr val="bg1"/>
                </a:solidFill>
                <a:ea typeface="宋体" panose="02010600030101010101" pitchFamily="2" charset="-122"/>
              </a:rPr>
              <a:t>。</a:t>
            </a:r>
          </a:p>
          <a:p>
            <a:pPr indent="266700"/>
            <a:r>
              <a:rPr lang="zh-CN" b="0">
                <a:solidFill>
                  <a:schemeClr val="bg1"/>
                </a:solidFill>
                <a:ea typeface="宋体" panose="02010600030101010101" pitchFamily="2" charset="-122"/>
              </a:rPr>
              <a:t>pragma solidity  &gt;=0.5.0 &lt;0.9.0;</a:t>
            </a:r>
          </a:p>
          <a:p>
            <a:pPr indent="266700"/>
            <a:r>
              <a:rPr lang="zh-CN" b="0">
                <a:solidFill>
                  <a:schemeClr val="bg1"/>
                </a:solidFill>
                <a:ea typeface="宋体" panose="02010600030101010101" pitchFamily="2" charset="-122"/>
              </a:rPr>
              <a:t>contract C {</a:t>
            </a:r>
          </a:p>
          <a:p>
            <a:pPr indent="266700"/>
            <a:r>
              <a:rPr lang="zh-CN" b="0">
                <a:solidFill>
                  <a:schemeClr val="bg1"/>
                </a:solidFill>
                <a:ea typeface="宋体" panose="02010600030101010101" pitchFamily="2" charset="-122"/>
              </a:rPr>
              <a:t>    function f(uint a, uint b) public view returns (uint) {</a:t>
            </a:r>
          </a:p>
          <a:p>
            <a:pPr indent="266700"/>
            <a:r>
              <a:rPr lang="zh-CN" b="0">
                <a:solidFill>
                  <a:schemeClr val="bg1"/>
                </a:solidFill>
                <a:ea typeface="宋体" panose="02010600030101010101" pitchFamily="2" charset="-122"/>
              </a:rPr>
              <a:t>        return a * (b + 42) + block.timestamp;</a:t>
            </a:r>
          </a:p>
          <a:p>
            <a:pPr indent="266700"/>
            <a:r>
              <a:rPr lang="zh-CN" b="0">
                <a:solidFill>
                  <a:schemeClr val="bg1"/>
                </a:solidFill>
                <a:ea typeface="宋体" panose="02010600030101010101" pitchFamily="2" charset="-122"/>
              </a:rPr>
              <a:t>  </a:t>
            </a:r>
            <a:r>
              <a:rPr lang="en-US" altLang="zh-CN" b="0">
                <a:solidFill>
                  <a:schemeClr val="bg1"/>
                </a:solidFill>
                <a:ea typeface="宋体" panose="02010600030101010101" pitchFamily="2" charset="-122"/>
              </a:rPr>
              <a:t>		</a:t>
            </a:r>
            <a:r>
              <a:rPr lang="zh-CN" b="0">
                <a:solidFill>
                  <a:schemeClr val="bg1"/>
                </a:solidFill>
                <a:ea typeface="宋体" panose="02010600030101010101" pitchFamily="2" charset="-122"/>
              </a:rPr>
              <a:t>  }</a:t>
            </a:r>
          </a:p>
          <a:p>
            <a:pPr marL="914400" lvl="2" indent="266700"/>
            <a:r>
              <a:rPr lang="zh-CN"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995" y="1484630"/>
            <a:ext cx="9770110" cy="3174365"/>
          </a:xfrm>
          <a:prstGeom prst="rect">
            <a:avLst/>
          </a:prstGeom>
          <a:noFill/>
          <a:ln w="9525">
            <a:noFill/>
          </a:ln>
        </p:spPr>
        <p:txBody>
          <a:bodyPr wrap="square">
            <a:noAutofit/>
          </a:bodyPr>
          <a:lstStyle/>
          <a:p>
            <a:pPr marL="1371600" lvl="3" indent="266700" algn="l">
              <a:buClrTx/>
              <a:buSzTx/>
              <a:buFontTx/>
            </a:pPr>
            <a:r>
              <a:rPr b="0">
                <a:solidFill>
                  <a:schemeClr val="bg1"/>
                </a:solidFill>
                <a:ea typeface="宋体" panose="02010600030101010101" pitchFamily="2" charset="-122"/>
              </a:rPr>
              <a:t>(2)Pure纯函数</a:t>
            </a:r>
          </a:p>
          <a:p>
            <a:pPr marL="1371600" lvl="3" indent="266700" algn="l">
              <a:buClrTx/>
              <a:buSzTx/>
              <a:buFontTx/>
              <a:buNone/>
            </a:pPr>
            <a:r>
              <a:rPr b="0">
                <a:solidFill>
                  <a:schemeClr val="bg1"/>
                </a:solidFill>
                <a:ea typeface="宋体" panose="02010600030101010101" pitchFamily="2" charset="-122"/>
              </a:rPr>
              <a:t>函数可以声明为pure，在这种情况下，承诺不读取也不修改状态变量。</a:t>
            </a:r>
          </a:p>
          <a:p>
            <a:pPr lvl="0" indent="266700" algn="l">
              <a:buClrTx/>
              <a:buSzTx/>
              <a:buFontTx/>
            </a:pPr>
            <a:r>
              <a:rPr b="0">
                <a:solidFill>
                  <a:schemeClr val="bg1"/>
                </a:solidFill>
                <a:ea typeface="宋体" panose="02010600030101010101" pitchFamily="2" charset="-122"/>
              </a:rPr>
              <a:t>特别是，应该可以在编译时确定一个pure函数，它仅处理输入参数和msg.data，对当前区块链状态没有任何了解。这也意味着读取immutable变量也不是一个pure操作。</a:t>
            </a:r>
          </a:p>
          <a:p>
            <a:pPr lvl="0" indent="266700" algn="l">
              <a:buClrTx/>
              <a:buSzTx/>
              <a:buFontTx/>
            </a:pPr>
            <a:r>
              <a:rPr b="0">
                <a:solidFill>
                  <a:schemeClr val="bg1"/>
                </a:solidFill>
                <a:ea typeface="宋体" panose="02010600030101010101" pitchFamily="2" charset="-122"/>
              </a:rPr>
              <a:t>如果编译器的EVM编译目标设置为Byzantium或之后的版本(默认),则使用操作码STATICCALL,这并不保证状态未被读取,但至少不被修改。</a:t>
            </a:r>
          </a:p>
          <a:p>
            <a:pPr lvl="0" indent="266700" algn="l">
              <a:buClrTx/>
              <a:buSzTx/>
              <a:buFontTx/>
            </a:pPr>
            <a:r>
              <a:rPr b="0">
                <a:solidFill>
                  <a:schemeClr val="bg1"/>
                </a:solidFill>
                <a:ea typeface="宋体" panose="02010600030101010101" pitchFamily="2" charset="-122"/>
              </a:rPr>
              <a:t>除了上面解释的状态修改语句列表之外，以下被认为是读取状态：</a:t>
            </a:r>
          </a:p>
          <a:p>
            <a:pPr lvl="0" indent="266700" algn="l">
              <a:buClrTx/>
              <a:buSzTx/>
              <a:buFontTx/>
            </a:pPr>
            <a:r>
              <a:rPr b="0">
                <a:solidFill>
                  <a:schemeClr val="bg1"/>
                </a:solidFill>
                <a:ea typeface="宋体" panose="02010600030101010101" pitchFamily="2" charset="-122"/>
              </a:rPr>
              <a:t>读取状态变量。</a:t>
            </a:r>
          </a:p>
          <a:p>
            <a:pPr lvl="0" indent="266700" algn="l">
              <a:buClrTx/>
              <a:buSzTx/>
              <a:buFontTx/>
            </a:pPr>
            <a:r>
              <a:rPr b="0">
                <a:solidFill>
                  <a:schemeClr val="bg1"/>
                </a:solidFill>
                <a:ea typeface="宋体" panose="02010600030101010101" pitchFamily="2" charset="-122"/>
              </a:rPr>
              <a:t>访问address(this).balance或者&lt;address&gt;.balance。</a:t>
            </a:r>
          </a:p>
          <a:p>
            <a:pPr lvl="0" indent="266700" algn="l">
              <a:buClrTx/>
              <a:buSzTx/>
              <a:buFontTx/>
            </a:pPr>
            <a:r>
              <a:rPr b="0">
                <a:solidFill>
                  <a:schemeClr val="bg1"/>
                </a:solidFill>
                <a:ea typeface="宋体" panose="02010600030101010101" pitchFamily="2" charset="-122"/>
              </a:rPr>
              <a:t>访问block，tx，msg中任意成员（除msg.sig和msg.data之外）。</a:t>
            </a:r>
          </a:p>
          <a:p>
            <a:pPr lvl="0" indent="266700" algn="l">
              <a:buClrTx/>
              <a:buSzTx/>
              <a:buFontTx/>
            </a:pPr>
            <a:r>
              <a:rPr b="0">
                <a:solidFill>
                  <a:schemeClr val="bg1"/>
                </a:solidFill>
                <a:ea typeface="宋体" panose="02010600030101010101" pitchFamily="2" charset="-122"/>
              </a:rPr>
              <a:t>调用任何未标记为pure的函数。</a:t>
            </a:r>
          </a:p>
          <a:p>
            <a:pPr lvl="0" indent="266700" algn="l">
              <a:buClrTx/>
              <a:buSzTx/>
              <a:buFontTx/>
            </a:pPr>
            <a:r>
              <a:rPr b="0">
                <a:solidFill>
                  <a:schemeClr val="bg1"/>
                </a:solidFill>
                <a:ea typeface="宋体" panose="02010600030101010101" pitchFamily="2" charset="-122"/>
              </a:rPr>
              <a:t>使用包含某些操作码的内联汇编。</a:t>
            </a:r>
          </a:p>
          <a:p>
            <a:pPr lvl="0" indent="266700" algn="l">
              <a:buClrTx/>
              <a:buSzTx/>
              <a:buFontTx/>
            </a:pPr>
            <a:r>
              <a:rPr b="0">
                <a:solidFill>
                  <a:schemeClr val="bg1"/>
                </a:solidFill>
                <a:ea typeface="宋体" panose="02010600030101010101" pitchFamily="2" charset="-122"/>
              </a:rPr>
              <a:t>pragma solidity &gt;=0.5.0 &lt;0.9.0;</a:t>
            </a:r>
          </a:p>
          <a:p>
            <a:pPr lvl="0" indent="266700" algn="l">
              <a:buClrTx/>
              <a:buSzTx/>
              <a:buFontTx/>
            </a:pPr>
            <a:r>
              <a:rPr b="0">
                <a:solidFill>
                  <a:schemeClr val="bg1"/>
                </a:solidFill>
                <a:ea typeface="宋体" panose="02010600030101010101" pitchFamily="2" charset="-122"/>
              </a:rPr>
              <a:t>contract C {</a:t>
            </a:r>
          </a:p>
          <a:p>
            <a:pPr lvl="0" indent="266700" algn="l">
              <a:buClrTx/>
              <a:buSzTx/>
              <a:buFontTx/>
            </a:pPr>
            <a:r>
              <a:rPr b="0">
                <a:solidFill>
                  <a:schemeClr val="bg1"/>
                </a:solidFill>
                <a:ea typeface="宋体" panose="02010600030101010101" pitchFamily="2" charset="-122"/>
              </a:rPr>
              <a:t>    function f(uint a, uint b) public pure returns (uint) {</a:t>
            </a:r>
          </a:p>
          <a:p>
            <a:pPr lvl="0" indent="266700" algn="l">
              <a:buClrTx/>
              <a:buSzTx/>
              <a:buFontTx/>
            </a:pPr>
            <a:r>
              <a:rPr b="0">
                <a:solidFill>
                  <a:schemeClr val="bg1"/>
                </a:solidFill>
                <a:ea typeface="宋体" panose="02010600030101010101" pitchFamily="2" charset="-122"/>
              </a:rPr>
              <a:t>        return a * (b + 42);</a:t>
            </a:r>
          </a:p>
          <a:p>
            <a:pPr lvl="0" indent="266700" algn="l">
              <a:buClrTx/>
              <a:buSzTx/>
              <a:buFontTx/>
            </a:pPr>
            <a:r>
              <a:rPr b="0">
                <a:solidFill>
                  <a:schemeClr val="bg1"/>
                </a:solidFill>
                <a:ea typeface="宋体" panose="02010600030101010101" pitchFamily="2" charset="-122"/>
              </a:rPr>
              <a:t>    }</a:t>
            </a:r>
          </a:p>
          <a:p>
            <a:pPr lvl="0"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995" y="1484630"/>
            <a:ext cx="9770110" cy="3174365"/>
          </a:xfrm>
          <a:prstGeom prst="rect">
            <a:avLst/>
          </a:prstGeom>
          <a:noFill/>
          <a:ln w="9525">
            <a:noFill/>
          </a:ln>
        </p:spPr>
        <p:txBody>
          <a:bodyPr wrap="square">
            <a:noAutofit/>
          </a:bodyPr>
          <a:lstStyle/>
          <a:p>
            <a:pPr marL="1371600" lvl="3" indent="266700" algn="l">
              <a:buClrTx/>
              <a:buSzTx/>
              <a:buFontTx/>
            </a:pPr>
            <a:r>
              <a:rPr b="0">
                <a:solidFill>
                  <a:schemeClr val="bg1"/>
                </a:solidFill>
                <a:ea typeface="宋体" panose="02010600030101010101" pitchFamily="2" charset="-122"/>
              </a:rPr>
              <a:t>3.特别的函数</a:t>
            </a:r>
          </a:p>
          <a:p>
            <a:pPr marL="1371600" lvl="3" indent="266700" algn="l">
              <a:buClrTx/>
              <a:buSzTx/>
              <a:buFontTx/>
            </a:pPr>
            <a:r>
              <a:rPr b="0">
                <a:solidFill>
                  <a:schemeClr val="bg1"/>
                </a:solidFill>
                <a:ea typeface="宋体" panose="02010600030101010101" pitchFamily="2" charset="-122"/>
              </a:rPr>
              <a:t>(1)receive接收以太函数</a:t>
            </a:r>
          </a:p>
          <a:p>
            <a:pPr marL="0" lvl="0" indent="266700" algn="l">
              <a:buClrTx/>
              <a:buSzTx/>
              <a:buFontTx/>
              <a:buNone/>
            </a:pPr>
            <a:r>
              <a:rPr b="0">
                <a:solidFill>
                  <a:schemeClr val="bg1"/>
                </a:solidFill>
                <a:ea typeface="宋体" panose="02010600030101010101" pitchFamily="2" charset="-122"/>
              </a:rPr>
              <a:t>一个合约最多有一个receive函数,声明函数为：receive()externalpayable{...}</a:t>
            </a:r>
          </a:p>
          <a:p>
            <a:pPr lvl="0" indent="266700" algn="l">
              <a:buClrTx/>
              <a:buSzTx/>
              <a:buFontTx/>
            </a:pPr>
            <a:r>
              <a:rPr b="0">
                <a:solidFill>
                  <a:schemeClr val="bg1"/>
                </a:solidFill>
                <a:ea typeface="宋体" panose="02010600030101010101" pitchFamily="2" charset="-122"/>
              </a:rPr>
              <a:t>不需要function关键字，也没有参数和返回值并且必须是　external　可见性和　payable修饰．它可以是virtual的，可以被重载也可以有修改器modifier。</a:t>
            </a:r>
          </a:p>
          <a:p>
            <a:pPr lvl="0" indent="266700" algn="l">
              <a:buClrTx/>
              <a:buSzTx/>
              <a:buFontTx/>
            </a:pPr>
            <a:r>
              <a:rPr b="0">
                <a:solidFill>
                  <a:schemeClr val="bg1"/>
                </a:solidFill>
                <a:ea typeface="宋体" panose="02010600030101010101" pitchFamily="2" charset="-122"/>
              </a:rPr>
              <a:t>在对合约没有任何附加数据调用（通常是对合约转账）是会执行receive函数．　例如　通过.send()or.transfer()如果receive函数不存在，　但是有payable　的fallback回退函数那么在进行纯以太转账时，fallback函数会调用．</a:t>
            </a:r>
          </a:p>
          <a:p>
            <a:pPr lvl="0" indent="266700" algn="l">
              <a:buClrTx/>
              <a:buSzTx/>
              <a:buFontTx/>
            </a:pPr>
            <a:r>
              <a:rPr b="0">
                <a:solidFill>
                  <a:schemeClr val="bg1"/>
                </a:solidFill>
                <a:ea typeface="宋体" panose="02010600030101010101" pitchFamily="2" charset="-122"/>
              </a:rPr>
              <a:t>如果两个函数都没有，这个合约就没法通过常规的转账交易接收以太（会抛出异常）．</a:t>
            </a:r>
          </a:p>
          <a:p>
            <a:pPr lvl="0" indent="266700" algn="l">
              <a:buClrTx/>
              <a:buSzTx/>
              <a:buFontTx/>
            </a:pPr>
            <a:r>
              <a:rPr b="0">
                <a:solidFill>
                  <a:schemeClr val="bg1"/>
                </a:solidFill>
                <a:ea typeface="宋体" panose="02010600030101010101" pitchFamily="2" charset="-122"/>
              </a:rPr>
              <a:t>更糟的是，receive函数可能只有2300gas可以使用（如，当使用send或transfer时），除了基础的日志输出之外，进行其他操作的余地很小。下面的操作消耗会操作2300gas:</a:t>
            </a:r>
          </a:p>
          <a:p>
            <a:pPr lvl="0" indent="266700" algn="l">
              <a:buClrTx/>
              <a:buSzTx/>
              <a:buFontTx/>
            </a:pPr>
            <a:r>
              <a:rPr b="0">
                <a:solidFill>
                  <a:schemeClr val="bg1"/>
                </a:solidFill>
                <a:ea typeface="宋体" panose="02010600030101010101" pitchFamily="2" charset="-122"/>
              </a:rPr>
              <a:t>写入存储</a:t>
            </a:r>
          </a:p>
          <a:p>
            <a:pPr lvl="0" indent="266700" algn="l">
              <a:buClrTx/>
              <a:buSzTx/>
              <a:buFontTx/>
            </a:pPr>
            <a:r>
              <a:rPr b="0">
                <a:solidFill>
                  <a:schemeClr val="bg1"/>
                </a:solidFill>
                <a:ea typeface="宋体" panose="02010600030101010101" pitchFamily="2" charset="-122"/>
              </a:rPr>
              <a:t>创建合约</a:t>
            </a:r>
          </a:p>
          <a:p>
            <a:pPr lvl="0" indent="266700" algn="l">
              <a:buClrTx/>
              <a:buSzTx/>
              <a:buFontTx/>
            </a:pPr>
            <a:r>
              <a:rPr b="0">
                <a:solidFill>
                  <a:schemeClr val="bg1"/>
                </a:solidFill>
                <a:ea typeface="宋体" panose="02010600030101010101" pitchFamily="2" charset="-122"/>
              </a:rPr>
              <a:t>调用消耗大量gas的外部函数</a:t>
            </a:r>
          </a:p>
          <a:p>
            <a:pPr lvl="0" indent="266700" algn="l">
              <a:buClrTx/>
              <a:buSzTx/>
              <a:buFontTx/>
            </a:pPr>
            <a:r>
              <a:rPr b="0">
                <a:solidFill>
                  <a:schemeClr val="bg1"/>
                </a:solidFill>
                <a:ea typeface="宋体" panose="02010600030101010101" pitchFamily="2" charset="-122"/>
              </a:rPr>
              <a:t>发送以太币</a:t>
            </a:r>
          </a:p>
        </p:txBody>
      </p:sp>
    </p:spTree>
  </p:cSld>
  <p:clrMapOvr>
    <a:masterClrMapping/>
  </p:clrMapOvr>
  <p:transition spd="slow" advClick="0" advTm="0">
    <p:pull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428750" y="2055495"/>
            <a:ext cx="9770110" cy="3174365"/>
          </a:xfrm>
          <a:prstGeom prst="rect">
            <a:avLst/>
          </a:prstGeom>
          <a:noFill/>
          <a:ln w="9525">
            <a:noFill/>
          </a:ln>
        </p:spPr>
        <p:txBody>
          <a:bodyPr wrap="square">
            <a:noAutofit/>
          </a:bodyPr>
          <a:lstStyle/>
          <a:p>
            <a:pPr marL="1371600" lvl="3" indent="266700" algn="l">
              <a:buClrTx/>
              <a:buSzTx/>
              <a:buFontTx/>
            </a:pPr>
            <a:r>
              <a:rPr b="0">
                <a:solidFill>
                  <a:schemeClr val="bg1"/>
                </a:solidFill>
                <a:ea typeface="宋体" panose="02010600030101010101" pitchFamily="2" charset="-122"/>
              </a:rPr>
              <a:t>(2)Fallback回退函数</a:t>
            </a:r>
          </a:p>
          <a:p>
            <a:pPr marL="0" lvl="0" indent="266700" algn="l">
              <a:buClrTx/>
              <a:buSzTx/>
              <a:buFontTx/>
              <a:buNone/>
            </a:pPr>
            <a:r>
              <a:rPr b="0">
                <a:solidFill>
                  <a:schemeClr val="bg1"/>
                </a:solidFill>
                <a:ea typeface="宋体" panose="02010600030101010101" pitchFamily="2" charset="-122"/>
              </a:rPr>
              <a:t>合约可以最多有一个回退函数。函数声明为：fallback()external[payable]或fallback(bytescalldatainput)external[payable]returns(bytesmemoryoutput)</a:t>
            </a:r>
          </a:p>
          <a:p>
            <a:pPr lvl="0" indent="266700" algn="l">
              <a:buClrTx/>
              <a:buSzTx/>
              <a:buFontTx/>
            </a:pPr>
            <a:r>
              <a:rPr b="0">
                <a:solidFill>
                  <a:schemeClr val="bg1"/>
                </a:solidFill>
                <a:ea typeface="宋体" panose="02010600030101010101" pitchFamily="2" charset="-122"/>
              </a:rPr>
              <a:t>没有function关键字。必须是external可见性，它可以是virtual的，可以被重载也可以有修改器modifier。</a:t>
            </a:r>
          </a:p>
          <a:p>
            <a:pPr lvl="0" indent="266700" algn="l">
              <a:buClrTx/>
              <a:buSzTx/>
              <a:buFontTx/>
            </a:pPr>
            <a:r>
              <a:rPr b="0">
                <a:solidFill>
                  <a:schemeClr val="bg1"/>
                </a:solidFill>
                <a:ea typeface="宋体" panose="02010600030101010101" pitchFamily="2" charset="-122"/>
              </a:rPr>
              <a:t>如果在一个对合约调用中，没有其他函数与给定的函数标识符匹配fallback会被调用．或者在没有receive函数时，而没有提供附加数据对合约调用，那么fallback函数会被执行。</a:t>
            </a:r>
          </a:p>
          <a:p>
            <a:pPr lvl="0" indent="266700" algn="l">
              <a:buClrTx/>
              <a:buSzTx/>
              <a:buFontTx/>
            </a:pPr>
            <a:r>
              <a:rPr b="0">
                <a:solidFill>
                  <a:schemeClr val="bg1"/>
                </a:solidFill>
                <a:ea typeface="宋体" panose="02010600030101010101" pitchFamily="2" charset="-122"/>
              </a:rPr>
              <a:t>fallback　函数始终会接收数据，但为了同时接收以太时，必须标记为　payable。</a:t>
            </a:r>
          </a:p>
          <a:p>
            <a:pPr lvl="0" indent="266700" algn="l">
              <a:buClrTx/>
              <a:buSzTx/>
              <a:buFontTx/>
            </a:pPr>
            <a:r>
              <a:rPr b="0">
                <a:solidFill>
                  <a:schemeClr val="bg1"/>
                </a:solidFill>
                <a:ea typeface="宋体" panose="02010600030101010101" pitchFamily="2" charset="-122"/>
              </a:rPr>
              <a:t>如果使用了带参数的版本，input将包含发送到合约的完整数据（等于msg.data），并且通过output返回数据。返回数据不是ABI编码过的数据，相反，它返回不经过修改的数据。更糟的是，如果回退函数在接收以太时调用，可能只有2300gas可以使用，参考　receive接收函数</a:t>
            </a:r>
          </a:p>
        </p:txBody>
      </p:sp>
    </p:spTree>
  </p:cSld>
  <p:clrMapOvr>
    <a:masterClrMapping/>
  </p:clrMapOvr>
  <p:transition spd="slow" advClick="0" advTm="0">
    <p:pull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4.4.5函数</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428750" y="2055495"/>
            <a:ext cx="9770110" cy="3174365"/>
          </a:xfrm>
          <a:prstGeom prst="rect">
            <a:avLst/>
          </a:prstGeom>
          <a:noFill/>
          <a:ln w="9525">
            <a:noFill/>
          </a:ln>
        </p:spPr>
        <p:txBody>
          <a:bodyPr wrap="square">
            <a:noAutofit/>
          </a:bodyPr>
          <a:lstStyle/>
          <a:p>
            <a:pPr marL="1371600" lvl="3" indent="266700" algn="l">
              <a:buClrTx/>
              <a:buSzTx/>
              <a:buFontTx/>
            </a:pPr>
            <a:r>
              <a:rPr b="0">
                <a:solidFill>
                  <a:schemeClr val="bg1"/>
                </a:solidFill>
                <a:ea typeface="宋体" panose="02010600030101010101" pitchFamily="2" charset="-122"/>
              </a:rPr>
              <a:t>4.函数重载</a:t>
            </a:r>
          </a:p>
          <a:p>
            <a:pPr marL="0" lvl="0" indent="266700" algn="l">
              <a:buClrTx/>
              <a:buSzTx/>
              <a:buFontTx/>
              <a:buNone/>
            </a:pPr>
            <a:r>
              <a:rPr b="0">
                <a:solidFill>
                  <a:schemeClr val="bg1"/>
                </a:solidFill>
                <a:ea typeface="宋体" panose="02010600030101010101" pitchFamily="2" charset="-122"/>
              </a:rPr>
              <a:t>合约可以具有多个不同参数的同名函数，称为“重载”（overloading），这也适用于继承函数。以下示例展示了合约A中的重载函数f。</a:t>
            </a:r>
          </a:p>
          <a:p>
            <a:pPr marL="1371600" lvl="3" indent="266700" algn="l">
              <a:buClrTx/>
              <a:buSzTx/>
              <a:buFontTx/>
            </a:pPr>
            <a:endParaRPr b="0">
              <a:solidFill>
                <a:schemeClr val="bg1"/>
              </a:solidFill>
              <a:ea typeface="宋体" panose="02010600030101010101" pitchFamily="2" charset="-122"/>
            </a:endParaRPr>
          </a:p>
          <a:p>
            <a:pPr lvl="0" indent="266700" algn="l">
              <a:buClrTx/>
              <a:buSzTx/>
              <a:buFontTx/>
            </a:pPr>
            <a:r>
              <a:rPr b="0">
                <a:solidFill>
                  <a:schemeClr val="bg1"/>
                </a:solidFill>
                <a:ea typeface="宋体" panose="02010600030101010101" pitchFamily="2" charset="-122"/>
              </a:rPr>
              <a:t>pragma solidity &gt;=0.4.16 &lt;0.9.0;</a:t>
            </a:r>
          </a:p>
          <a:p>
            <a:pPr lvl="0" indent="266700" algn="l">
              <a:buClrTx/>
              <a:buSzTx/>
              <a:buFontTx/>
            </a:pPr>
            <a:r>
              <a:rPr b="0">
                <a:solidFill>
                  <a:schemeClr val="bg1"/>
                </a:solidFill>
                <a:ea typeface="宋体" panose="02010600030101010101" pitchFamily="2" charset="-122"/>
              </a:rPr>
              <a:t>contract A {</a:t>
            </a:r>
          </a:p>
          <a:p>
            <a:pPr lvl="0" indent="266700" algn="l">
              <a:buClrTx/>
              <a:buSzTx/>
              <a:buFontTx/>
            </a:pPr>
            <a:r>
              <a:rPr b="0">
                <a:solidFill>
                  <a:schemeClr val="bg1"/>
                </a:solidFill>
                <a:ea typeface="宋体" panose="02010600030101010101" pitchFamily="2" charset="-122"/>
              </a:rPr>
              <a:t>    function f(uint value) public pure returns (uint out) {</a:t>
            </a:r>
          </a:p>
          <a:p>
            <a:pPr lvl="0" indent="266700" algn="l">
              <a:buClrTx/>
              <a:buSzTx/>
              <a:buFontTx/>
            </a:pPr>
            <a:r>
              <a:rPr b="0">
                <a:solidFill>
                  <a:schemeClr val="bg1"/>
                </a:solidFill>
                <a:ea typeface="宋体" panose="02010600030101010101" pitchFamily="2" charset="-122"/>
              </a:rPr>
              <a:t>        out = value;</a:t>
            </a:r>
          </a:p>
          <a:p>
            <a:pPr lvl="0" indent="266700" algn="l">
              <a:buClrTx/>
              <a:buSzTx/>
              <a:buFontTx/>
            </a:pPr>
            <a:r>
              <a:rPr b="0">
                <a:solidFill>
                  <a:schemeClr val="bg1"/>
                </a:solidFill>
                <a:ea typeface="宋体" panose="02010600030101010101" pitchFamily="2" charset="-122"/>
              </a:rPr>
              <a:t>    }</a:t>
            </a:r>
          </a:p>
          <a:p>
            <a:pPr lvl="0" indent="266700" algn="l">
              <a:buClrTx/>
              <a:buSzTx/>
              <a:buFontTx/>
            </a:pPr>
            <a:r>
              <a:rPr b="0">
                <a:solidFill>
                  <a:schemeClr val="bg1"/>
                </a:solidFill>
                <a:ea typeface="宋体" panose="02010600030101010101" pitchFamily="2" charset="-122"/>
              </a:rPr>
              <a:t>    function f(uint value, bool really) public pure returns (uint out) {</a:t>
            </a:r>
          </a:p>
          <a:p>
            <a:pPr lvl="0" indent="266700" algn="l">
              <a:buClrTx/>
              <a:buSzTx/>
              <a:buFontTx/>
            </a:pPr>
            <a:r>
              <a:rPr b="0">
                <a:solidFill>
                  <a:schemeClr val="bg1"/>
                </a:solidFill>
                <a:ea typeface="宋体" panose="02010600030101010101" pitchFamily="2" charset="-122"/>
              </a:rPr>
              <a:t>        if (really)</a:t>
            </a:r>
          </a:p>
          <a:p>
            <a:pPr lvl="0" indent="266700" algn="l">
              <a:buClrTx/>
              <a:buSzTx/>
              <a:buFontTx/>
            </a:pPr>
            <a:r>
              <a:rPr b="0">
                <a:solidFill>
                  <a:schemeClr val="bg1"/>
                </a:solidFill>
                <a:ea typeface="宋体" panose="02010600030101010101" pitchFamily="2" charset="-122"/>
              </a:rPr>
              <a:t>            out = value;</a:t>
            </a:r>
          </a:p>
          <a:p>
            <a:pPr lvl="0" indent="266700" algn="l">
              <a:buClrTx/>
              <a:buSzTx/>
              <a:buFontTx/>
            </a:pPr>
            <a:r>
              <a:rPr b="0">
                <a:solidFill>
                  <a:schemeClr val="bg1"/>
                </a:solidFill>
                <a:ea typeface="宋体" panose="02010600030101010101" pitchFamily="2" charset="-122"/>
              </a:rPr>
              <a:t>    }</a:t>
            </a:r>
          </a:p>
          <a:p>
            <a:pPr lvl="0"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4.4.6事件</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371600" lvl="3" indent="266700" algn="l">
              <a:buClrTx/>
              <a:buSzTx/>
              <a:buFontTx/>
            </a:pPr>
            <a:r>
              <a:rPr b="0">
                <a:solidFill>
                  <a:schemeClr val="bg1"/>
                </a:solidFill>
                <a:ea typeface="宋体" panose="02010600030101010101" pitchFamily="2" charset="-122"/>
              </a:rPr>
              <a:t>1.事件成员</a:t>
            </a:r>
          </a:p>
          <a:p>
            <a:pPr marL="1371600" lvl="3" indent="266700" algn="l">
              <a:buClrTx/>
              <a:buSzTx/>
              <a:buFontTx/>
            </a:pPr>
            <a:r>
              <a:rPr b="0">
                <a:solidFill>
                  <a:schemeClr val="bg1"/>
                </a:solidFill>
                <a:ea typeface="宋体" panose="02010600030101010101" pitchFamily="2" charset="-122"/>
              </a:rPr>
              <a:t>event.selector:对于非匿名事件，这是一个bytes32值，包含事件签名的keccak256哈希值，在默认主题中使用。</a:t>
            </a:r>
          </a:p>
          <a:p>
            <a:pPr marL="1371600" lvl="3" indent="266700" algn="l">
              <a:buClrTx/>
              <a:buSzTx/>
              <a:buFontTx/>
            </a:pPr>
            <a:r>
              <a:rPr b="0">
                <a:solidFill>
                  <a:schemeClr val="bg1"/>
                </a:solidFill>
                <a:ea typeface="宋体" panose="02010600030101010101" pitchFamily="2" charset="-122"/>
              </a:rPr>
              <a:t>示例</a:t>
            </a:r>
            <a:r>
              <a:rPr lang="zh-CN" b="0">
                <a:solidFill>
                  <a:schemeClr val="bg1"/>
                </a:solidFill>
                <a:ea typeface="宋体" panose="02010600030101010101" pitchFamily="2" charset="-122"/>
              </a:rPr>
              <a:t>：</a:t>
            </a:r>
            <a:r>
              <a:rPr b="0">
                <a:solidFill>
                  <a:schemeClr val="bg1"/>
                </a:solidFill>
                <a:ea typeface="宋体" panose="02010600030101010101" pitchFamily="2" charset="-122"/>
              </a:rPr>
              <a:t>pragma solidity  &gt;=0.4.21 &lt;0.9.0;</a:t>
            </a:r>
          </a:p>
          <a:p>
            <a:pPr marL="1371600" lvl="3" indent="266700" algn="l">
              <a:buClrTx/>
              <a:buSzTx/>
              <a:buFontTx/>
            </a:pPr>
            <a:r>
              <a:rPr b="0">
                <a:solidFill>
                  <a:schemeClr val="bg1"/>
                </a:solidFill>
                <a:ea typeface="宋体" panose="02010600030101010101" pitchFamily="2" charset="-122"/>
              </a:rPr>
              <a:t>contract ClientReceipt {</a:t>
            </a:r>
          </a:p>
          <a:p>
            <a:pPr marL="1371600" lvl="3" indent="266700" algn="l">
              <a:buClrTx/>
              <a:buSzTx/>
              <a:buFontTx/>
            </a:pPr>
            <a:r>
              <a:rPr b="0">
                <a:solidFill>
                  <a:schemeClr val="bg1"/>
                </a:solidFill>
                <a:ea typeface="宋体" panose="02010600030101010101" pitchFamily="2" charset="-122"/>
              </a:rPr>
              <a:t>    event Deposit(</a:t>
            </a:r>
          </a:p>
          <a:p>
            <a:pPr marL="1371600" lvl="3" indent="266700" algn="l">
              <a:buClrTx/>
              <a:buSzTx/>
              <a:buFontTx/>
            </a:pPr>
            <a:r>
              <a:rPr b="0">
                <a:solidFill>
                  <a:schemeClr val="bg1"/>
                </a:solidFill>
                <a:ea typeface="宋体" panose="02010600030101010101" pitchFamily="2" charset="-122"/>
              </a:rPr>
              <a:t>        address indexed from,</a:t>
            </a:r>
          </a:p>
          <a:p>
            <a:pPr marL="1371600" lvl="3" indent="266700" algn="l">
              <a:buClrTx/>
              <a:buSzTx/>
              <a:buFontTx/>
            </a:pPr>
            <a:r>
              <a:rPr b="0">
                <a:solidFill>
                  <a:schemeClr val="bg1"/>
                </a:solidFill>
                <a:ea typeface="宋体" panose="02010600030101010101" pitchFamily="2" charset="-122"/>
              </a:rPr>
              <a:t>        bytes32 indexed id,</a:t>
            </a:r>
          </a:p>
          <a:p>
            <a:pPr marL="1371600" lvl="3" indent="266700" algn="l">
              <a:buClrTx/>
              <a:buSzTx/>
              <a:buFontTx/>
            </a:pPr>
            <a:r>
              <a:rPr b="0">
                <a:solidFill>
                  <a:schemeClr val="bg1"/>
                </a:solidFill>
                <a:ea typeface="宋体" panose="02010600030101010101" pitchFamily="2" charset="-122"/>
              </a:rPr>
              <a:t>        uint value );</a:t>
            </a:r>
          </a:p>
          <a:p>
            <a:pPr marL="1371600" lvl="3" indent="266700" algn="l">
              <a:buClrTx/>
              <a:buSzTx/>
              <a:buFontTx/>
            </a:pPr>
            <a:r>
              <a:rPr b="0">
                <a:solidFill>
                  <a:schemeClr val="bg1"/>
                </a:solidFill>
                <a:ea typeface="宋体" panose="02010600030101010101" pitchFamily="2" charset="-122"/>
              </a:rPr>
              <a:t>    function deposit(bytes32 id) public payable {</a:t>
            </a:r>
          </a:p>
          <a:p>
            <a:pPr marL="1371600" lvl="3" indent="266700" algn="l">
              <a:buClrTx/>
              <a:buSzTx/>
              <a:buFontTx/>
            </a:pPr>
            <a:r>
              <a:rPr b="0">
                <a:solidFill>
                  <a:schemeClr val="bg1"/>
                </a:solidFill>
                <a:ea typeface="宋体" panose="02010600030101010101" pitchFamily="2" charset="-122"/>
              </a:rPr>
              <a:t>        // 事件使用 emit 触发事件。</a:t>
            </a:r>
          </a:p>
          <a:p>
            <a:pPr marL="1371600" lvl="3" indent="266700" algn="l">
              <a:buClrTx/>
              <a:buSzTx/>
              <a:buFontTx/>
            </a:pPr>
            <a:r>
              <a:rPr b="0">
                <a:solidFill>
                  <a:schemeClr val="bg1"/>
                </a:solidFill>
                <a:ea typeface="宋体" panose="02010600030101010101" pitchFamily="2" charset="-122"/>
              </a:rPr>
              <a:t>        // 我们可以过滤对 `Deposit` 的调用，从而用 Javascript API 来查明对这个函数的任何调用（甚至是深度嵌套调用）。</a:t>
            </a:r>
          </a:p>
          <a:p>
            <a:pPr marL="1371600" lvl="3" indent="266700" algn="l">
              <a:buClrTx/>
              <a:buSzTx/>
              <a:buFontTx/>
            </a:pPr>
            <a:r>
              <a:rPr b="0">
                <a:solidFill>
                  <a:schemeClr val="bg1"/>
                </a:solidFill>
                <a:ea typeface="宋体" panose="02010600030101010101" pitchFamily="2" charset="-122"/>
              </a:rPr>
              <a:t>        emit Deposit(msg.sender, id, msg.value);</a:t>
            </a:r>
          </a:p>
          <a:p>
            <a:pPr marL="1371600" lvl="3" indent="266700" algn="l">
              <a:buClrTx/>
              <a:buSzTx/>
              <a:buFontTx/>
            </a:pPr>
            <a:r>
              <a:rPr b="0">
                <a:solidFill>
                  <a:schemeClr val="bg1"/>
                </a:solidFill>
                <a:ea typeface="宋体" panose="02010600030101010101" pitchFamily="2" charset="-122"/>
              </a:rPr>
              <a:t>    }</a:t>
            </a:r>
          </a:p>
          <a:p>
            <a:pPr marL="1371600" lvl="3"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4.4.6事件</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371600" lvl="3" indent="266700" algn="l">
              <a:buClrTx/>
              <a:buSzTx/>
              <a:buFontTx/>
            </a:pPr>
            <a:endParaRPr b="0">
              <a:solidFill>
                <a:schemeClr val="bg1"/>
              </a:solidFill>
              <a:ea typeface="宋体" panose="02010600030101010101" pitchFamily="2" charset="-122"/>
            </a:endParaRPr>
          </a:p>
          <a:p>
            <a:pPr marL="1371600" lvl="3" indent="266700" algn="l">
              <a:buClrTx/>
              <a:buSzTx/>
              <a:buFontTx/>
            </a:pPr>
            <a:r>
              <a:rPr b="0">
                <a:solidFill>
                  <a:schemeClr val="bg1"/>
                </a:solidFill>
                <a:ea typeface="宋体" panose="02010600030101010101" pitchFamily="2" charset="-122"/>
              </a:rPr>
              <a:t>使用JavaScriptAPI调用事件的用法如下：</a:t>
            </a:r>
          </a:p>
          <a:p>
            <a:pPr marL="1371600" lvl="3" indent="266700" algn="l">
              <a:buClrTx/>
              <a:buSzTx/>
              <a:buFontTx/>
            </a:pPr>
            <a:r>
              <a:rPr b="0">
                <a:solidFill>
                  <a:schemeClr val="bg1"/>
                </a:solidFill>
                <a:ea typeface="宋体" panose="02010600030101010101" pitchFamily="2" charset="-122"/>
              </a:rPr>
              <a:t>var abi = /* abi 由编译器产生 */;</a:t>
            </a:r>
          </a:p>
          <a:p>
            <a:pPr marL="1371600" lvl="3" indent="266700" algn="l">
              <a:buClrTx/>
              <a:buSzTx/>
              <a:buFontTx/>
            </a:pPr>
            <a:r>
              <a:rPr b="0">
                <a:solidFill>
                  <a:schemeClr val="bg1"/>
                </a:solidFill>
                <a:ea typeface="宋体" panose="02010600030101010101" pitchFamily="2" charset="-122"/>
              </a:rPr>
              <a:t>var ClientReceipt = web3.eth.contract(abi);</a:t>
            </a:r>
          </a:p>
          <a:p>
            <a:pPr marL="1371600" lvl="3" indent="266700" algn="l">
              <a:buClrTx/>
              <a:buSzTx/>
              <a:buFontTx/>
            </a:pPr>
            <a:r>
              <a:rPr b="0">
                <a:solidFill>
                  <a:schemeClr val="bg1"/>
                </a:solidFill>
                <a:ea typeface="宋体" panose="02010600030101010101" pitchFamily="2" charset="-122"/>
              </a:rPr>
              <a:t>var clientReceipt = ClientReceipt.at("0x1234...xlb67" /* 地址 */);</a:t>
            </a:r>
          </a:p>
          <a:p>
            <a:pPr marL="1371600" lvl="3" indent="266700" algn="l">
              <a:buClrTx/>
              <a:buSzTx/>
              <a:buFontTx/>
            </a:pPr>
            <a:r>
              <a:rPr b="0">
                <a:solidFill>
                  <a:schemeClr val="bg1"/>
                </a:solidFill>
                <a:ea typeface="宋体" panose="02010600030101010101" pitchFamily="2" charset="-122"/>
              </a:rPr>
              <a:t>var depositEvent = clientReceipt.Deposit();</a:t>
            </a:r>
          </a:p>
          <a:p>
            <a:pPr marL="1371600" lvl="3" indent="266700" algn="l">
              <a:buClrTx/>
              <a:buSzTx/>
              <a:buFontTx/>
            </a:pPr>
            <a:r>
              <a:rPr b="0">
                <a:solidFill>
                  <a:schemeClr val="bg1"/>
                </a:solidFill>
                <a:ea typeface="宋体" panose="02010600030101010101" pitchFamily="2" charset="-122"/>
              </a:rPr>
              <a:t>// 监听变化</a:t>
            </a:r>
          </a:p>
          <a:p>
            <a:pPr marL="1371600" lvl="3" indent="266700" algn="l">
              <a:buClrTx/>
              <a:buSzTx/>
              <a:buFontTx/>
            </a:pPr>
            <a:r>
              <a:rPr b="0">
                <a:solidFill>
                  <a:schemeClr val="bg1"/>
                </a:solidFill>
                <a:ea typeface="宋体" panose="02010600030101010101" pitchFamily="2" charset="-122"/>
              </a:rPr>
              <a:t>depositEvent.watch(function(error, result) {// 结果包含 非索引参数 以及 主题 topic</a:t>
            </a:r>
          </a:p>
          <a:p>
            <a:pPr marL="1371600" lvl="3" indent="266700" algn="l">
              <a:buClrTx/>
              <a:buSzTx/>
              <a:buFontTx/>
            </a:pPr>
            <a:r>
              <a:rPr b="0">
                <a:solidFill>
                  <a:schemeClr val="bg1"/>
                </a:solidFill>
                <a:ea typeface="宋体" panose="02010600030101010101" pitchFamily="2" charset="-122"/>
              </a:rPr>
              <a:t>    if (!error)</a:t>
            </a:r>
          </a:p>
          <a:p>
            <a:pPr marL="1371600" lvl="3" indent="266700" algn="l">
              <a:buClrTx/>
              <a:buSzTx/>
              <a:buFontTx/>
            </a:pPr>
            <a:r>
              <a:rPr b="0">
                <a:solidFill>
                  <a:schemeClr val="bg1"/>
                </a:solidFill>
                <a:ea typeface="宋体" panose="02010600030101010101" pitchFamily="2" charset="-122"/>
              </a:rPr>
              <a:t>        console.log(result);</a:t>
            </a:r>
          </a:p>
          <a:p>
            <a:pPr marL="1371600" lvl="3" indent="266700" algn="l">
              <a:buClrTx/>
              <a:buSzTx/>
              <a:buFontTx/>
            </a:pPr>
            <a:r>
              <a:rPr b="0">
                <a:solidFill>
                  <a:schemeClr val="bg1"/>
                </a:solidFill>
                <a:ea typeface="宋体" panose="02010600030101010101" pitchFamily="2" charset="-122"/>
              </a:rPr>
              <a:t>});// 或者通过传入回调函数，立即开始听监</a:t>
            </a:r>
          </a:p>
          <a:p>
            <a:pPr marL="1371600" lvl="3" indent="266700" algn="l">
              <a:buClrTx/>
              <a:buSzTx/>
              <a:buFontTx/>
            </a:pPr>
            <a:r>
              <a:rPr b="0">
                <a:solidFill>
                  <a:schemeClr val="bg1"/>
                </a:solidFill>
                <a:ea typeface="宋体" panose="02010600030101010101" pitchFamily="2" charset="-122"/>
              </a:rPr>
              <a:t>var depositEvent = clientReceipt.Deposit(function(error, result) {</a:t>
            </a:r>
          </a:p>
          <a:p>
            <a:pPr marL="1371600" lvl="3" indent="266700" algn="l">
              <a:buClrTx/>
              <a:buSzTx/>
              <a:buFontTx/>
            </a:pPr>
            <a:r>
              <a:rPr b="0">
                <a:solidFill>
                  <a:schemeClr val="bg1"/>
                </a:solidFill>
                <a:ea typeface="宋体" panose="02010600030101010101" pitchFamily="2" charset="-122"/>
              </a:rPr>
              <a:t>    if (!error)</a:t>
            </a:r>
          </a:p>
          <a:p>
            <a:pPr marL="1371600" lvl="3" indent="266700" algn="l">
              <a:buClrTx/>
              <a:buSzTx/>
              <a:buFontTx/>
            </a:pPr>
            <a:r>
              <a:rPr b="0">
                <a:solidFill>
                  <a:schemeClr val="bg1"/>
                </a:solidFill>
                <a:ea typeface="宋体" panose="02010600030101010101" pitchFamily="2" charset="-122"/>
              </a:rPr>
              <a:t>        console.log(result);</a:t>
            </a:r>
          </a:p>
          <a:p>
            <a:pPr marL="1371600" lvl="3"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774065" y="2292033"/>
            <a:ext cx="3448050" cy="1568450"/>
          </a:xfrm>
          <a:prstGeom prst="rect">
            <a:avLst/>
          </a:prstGeom>
        </p:spPr>
        <p:txBody>
          <a:bodyPr>
            <a:spAutoFit/>
          </a:bodyPr>
          <a:lstStyle/>
          <a:p>
            <a:pPr algn="just">
              <a:lnSpc>
                <a:spcPct val="150000"/>
              </a:lnSpc>
              <a:defRPr/>
            </a:pPr>
            <a:r>
              <a:rPr sz="1600" dirty="0">
                <a:solidFill>
                  <a:schemeClr val="bg1"/>
                </a:solidFill>
                <a:latin typeface="微软雅黑" panose="020B0503020204020204" pitchFamily="34" charset="-122"/>
                <a:ea typeface="微软雅黑" panose="020B0503020204020204" pitchFamily="34" charset="-122"/>
              </a:rPr>
              <a:t>步骤5：要进行调试，请单击控制台中与方法调用相对应的“调试”按钮。在这里可以检查每个函数调用和变量分配。</a:t>
            </a: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sym typeface="+mn-ea"/>
                </a:rPr>
                <a:t>solidity</a:t>
              </a:r>
              <a:r>
                <a:rPr lang="zh-CN" altLang="en-US" sz="4000" b="1" dirty="0">
                  <a:solidFill>
                    <a:schemeClr val="bg1"/>
                  </a:solidFill>
                  <a:latin typeface="+mj-ea"/>
                  <a:sym typeface="+mn-ea"/>
                </a:rPr>
                <a:t>开发环境准备</a:t>
              </a:r>
              <a:endParaRPr lang="zh-CN" altLang="en-US" sz="4000" b="1" dirty="0">
                <a:solidFill>
                  <a:schemeClr val="bg1"/>
                </a:solidFill>
                <a:latin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222750" y="1366520"/>
            <a:ext cx="7969250" cy="4653280"/>
            <a:chOff x="7080" y="3168"/>
            <a:chExt cx="10978" cy="6312"/>
          </a:xfrm>
        </p:grpSpPr>
        <p:pic>
          <p:nvPicPr>
            <p:cNvPr id="25606"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0" y="3168"/>
              <a:ext cx="10978" cy="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3301930" name="图片 41" descr="图形用户界面, 文本&#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1" y="3610"/>
              <a:ext cx="8073" cy="5056"/>
            </a:xfrm>
            <a:prstGeom prst="rect">
              <a:avLst/>
            </a:prstGeom>
          </p:spPr>
        </p:pic>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68033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4.4.6事件</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371600" lvl="3" indent="266700" algn="l">
              <a:buClrTx/>
              <a:buSzTx/>
              <a:buFontTx/>
            </a:pPr>
            <a:endParaRPr b="0">
              <a:solidFill>
                <a:schemeClr val="bg1"/>
              </a:solidFill>
              <a:ea typeface="宋体" panose="02010600030101010101" pitchFamily="2" charset="-122"/>
            </a:endParaRPr>
          </a:p>
          <a:p>
            <a:pPr marL="1371600" lvl="3" indent="266700" algn="l">
              <a:buClrTx/>
              <a:buSzTx/>
              <a:buFontTx/>
            </a:pPr>
            <a:endParaRPr b="0">
              <a:solidFill>
                <a:schemeClr val="bg1"/>
              </a:solidFill>
              <a:ea typeface="宋体" panose="02010600030101010101" pitchFamily="2" charset="-122"/>
            </a:endParaRPr>
          </a:p>
          <a:p>
            <a:pPr marL="1371600" lvl="3" indent="266700" algn="l">
              <a:buClrTx/>
              <a:buSzTx/>
              <a:buFontTx/>
            </a:pPr>
            <a:r>
              <a:rPr b="0">
                <a:solidFill>
                  <a:schemeClr val="bg1"/>
                </a:solidFill>
                <a:ea typeface="宋体" panose="02010600030101010101" pitchFamily="2" charset="-122"/>
              </a:rPr>
              <a:t>上面的输出如下所示（有删减）：</a:t>
            </a:r>
          </a:p>
          <a:p>
            <a:pPr marL="1371600" lvl="3" indent="266700" algn="l">
              <a:buClrTx/>
              <a:buSzTx/>
              <a:buFontTx/>
            </a:pPr>
            <a:r>
              <a:rPr b="0">
                <a:solidFill>
                  <a:schemeClr val="bg1"/>
                </a:solidFill>
                <a:ea typeface="宋体" panose="02010600030101010101" pitchFamily="2" charset="-122"/>
              </a:rPr>
              <a:t>{</a:t>
            </a:r>
          </a:p>
          <a:p>
            <a:pPr marL="1371600" lvl="3" indent="266700" algn="l">
              <a:buClrTx/>
              <a:buSzTx/>
              <a:buFontTx/>
            </a:pPr>
            <a:r>
              <a:rPr b="0">
                <a:solidFill>
                  <a:schemeClr val="bg1"/>
                </a:solidFill>
                <a:ea typeface="宋体" panose="02010600030101010101" pitchFamily="2" charset="-122"/>
              </a:rPr>
              <a:t>   "returnValues": {</a:t>
            </a:r>
          </a:p>
          <a:p>
            <a:pPr marL="1371600" lvl="3" indent="266700" algn="l">
              <a:buClrTx/>
              <a:buSzTx/>
              <a:buFontTx/>
            </a:pPr>
            <a:r>
              <a:rPr b="0">
                <a:solidFill>
                  <a:schemeClr val="bg1"/>
                </a:solidFill>
                <a:ea typeface="宋体" panose="02010600030101010101" pitchFamily="2" charset="-122"/>
              </a:rPr>
              <a:t>       "from": "0x1111…FFFFCCCC",</a:t>
            </a:r>
          </a:p>
          <a:p>
            <a:pPr marL="1371600" lvl="3" indent="266700" algn="l">
              <a:buClrTx/>
              <a:buSzTx/>
              <a:buFontTx/>
            </a:pPr>
            <a:r>
              <a:rPr b="0">
                <a:solidFill>
                  <a:schemeClr val="bg1"/>
                </a:solidFill>
                <a:ea typeface="宋体" panose="02010600030101010101" pitchFamily="2" charset="-122"/>
              </a:rPr>
              <a:t>       "id": "0x50…sd5adb20",</a:t>
            </a:r>
          </a:p>
          <a:p>
            <a:pPr marL="1371600" lvl="3" indent="266700" algn="l">
              <a:buClrTx/>
              <a:buSzTx/>
              <a:buFontTx/>
            </a:pPr>
            <a:r>
              <a:rPr b="0">
                <a:solidFill>
                  <a:schemeClr val="bg1"/>
                </a:solidFill>
                <a:ea typeface="宋体" panose="02010600030101010101" pitchFamily="2" charset="-122"/>
              </a:rPr>
              <a:t>       "value": "0x420042"</a:t>
            </a:r>
          </a:p>
          <a:p>
            <a:pPr marL="1371600" lvl="3" indent="266700" algn="l">
              <a:buClrTx/>
              <a:buSzTx/>
              <a:buFontTx/>
            </a:pPr>
            <a:r>
              <a:rPr b="0">
                <a:solidFill>
                  <a:schemeClr val="bg1"/>
                </a:solidFill>
                <a:ea typeface="宋体" panose="02010600030101010101" pitchFamily="2" charset="-122"/>
              </a:rPr>
              <a:t>   },</a:t>
            </a:r>
          </a:p>
          <a:p>
            <a:pPr marL="1371600" lvl="3" indent="266700" algn="l">
              <a:buClrTx/>
              <a:buSzTx/>
              <a:buFontTx/>
            </a:pPr>
            <a:r>
              <a:rPr b="0">
                <a:solidFill>
                  <a:schemeClr val="bg1"/>
                </a:solidFill>
                <a:ea typeface="宋体" panose="02010600030101010101" pitchFamily="2" charset="-122"/>
              </a:rPr>
              <a:t>   "raw": {</a:t>
            </a:r>
          </a:p>
          <a:p>
            <a:pPr marL="1371600" lvl="3" indent="266700" algn="l">
              <a:buClrTx/>
              <a:buSzTx/>
              <a:buFontTx/>
            </a:pPr>
            <a:r>
              <a:rPr b="0">
                <a:solidFill>
                  <a:schemeClr val="bg1"/>
                </a:solidFill>
                <a:ea typeface="宋体" panose="02010600030101010101" pitchFamily="2" charset="-122"/>
              </a:rPr>
              <a:t>       "data": "0x7f…91385",</a:t>
            </a:r>
          </a:p>
          <a:p>
            <a:pPr marL="1371600" lvl="3" indent="266700" algn="l">
              <a:buClrTx/>
              <a:buSzTx/>
              <a:buFontTx/>
            </a:pPr>
            <a:r>
              <a:rPr b="0">
                <a:solidFill>
                  <a:schemeClr val="bg1"/>
                </a:solidFill>
                <a:ea typeface="宋体" panose="02010600030101010101" pitchFamily="2" charset="-122"/>
              </a:rPr>
              <a:t>       "topics": ["0xfd4…b4ead7", "0x7f…1a91385"]</a:t>
            </a:r>
          </a:p>
          <a:p>
            <a:pPr marL="1371600" lvl="3" indent="266700" algn="l">
              <a:buClrTx/>
              <a:buSzTx/>
              <a:buFontTx/>
            </a:pPr>
            <a:r>
              <a:rPr b="0">
                <a:solidFill>
                  <a:schemeClr val="bg1"/>
                </a:solidFill>
                <a:ea typeface="宋体" panose="02010600030101010101" pitchFamily="2" charset="-122"/>
              </a:rPr>
              <a:t>   }</a:t>
            </a:r>
          </a:p>
          <a:p>
            <a:pPr marL="1371600" lvl="3"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452628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4.4.7错误和回退语句</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3657600" lvl="8" indent="266700" algn="l">
              <a:buClrTx/>
              <a:buSzTx/>
              <a:buFontTx/>
            </a:pPr>
            <a:r>
              <a:rPr b="0">
                <a:solidFill>
                  <a:schemeClr val="bg1"/>
                </a:solidFill>
                <a:ea typeface="宋体" panose="02010600030101010101" pitchFamily="2" charset="-122"/>
              </a:rPr>
              <a:t>solidity中的错误（关键字error）提供了一种方便且省gas的方式来向用户解释为什么一个操作会失败。它们可以被定义在合约（包括接口和库）内部和外部。</a:t>
            </a:r>
          </a:p>
          <a:p>
            <a:pPr marL="0" lvl="0" indent="266700" algn="l">
              <a:buClrTx/>
              <a:buSzTx/>
              <a:buFontTx/>
              <a:buNone/>
            </a:pPr>
            <a:r>
              <a:rPr b="0">
                <a:solidFill>
                  <a:schemeClr val="bg1"/>
                </a:solidFill>
                <a:ea typeface="宋体" panose="02010600030101010101" pitchFamily="2" charset="-122"/>
              </a:rPr>
              <a:t>错误必须与revert语句一起使用。它会还原当前调用中的发生的所有变化，并将错误数据传回给调用者。</a:t>
            </a:r>
          </a:p>
          <a:p>
            <a:pPr marL="0" lvl="0" indent="266700" algn="l">
              <a:buClrTx/>
              <a:buSzTx/>
              <a:buFontTx/>
              <a:buNone/>
            </a:pPr>
            <a:r>
              <a:rPr b="0">
                <a:solidFill>
                  <a:schemeClr val="bg1"/>
                </a:solidFill>
                <a:ea typeface="宋体" panose="02010600030101010101" pitchFamily="2" charset="-122"/>
              </a:rPr>
              <a:t>pragma solidity ^0.8.4;</a:t>
            </a:r>
          </a:p>
          <a:p>
            <a:pPr marL="0" lvl="0" indent="266700" algn="l">
              <a:buClrTx/>
              <a:buSzTx/>
              <a:buFontTx/>
              <a:buNone/>
            </a:pPr>
            <a:r>
              <a:rPr b="0">
                <a:solidFill>
                  <a:schemeClr val="bg1"/>
                </a:solidFill>
                <a:ea typeface="宋体" panose="02010600030101010101" pitchFamily="2" charset="-122"/>
              </a:rPr>
              <a:t>error InsufficientBalance(uint256 available, uint256 required);</a:t>
            </a:r>
          </a:p>
          <a:p>
            <a:pPr marL="0" lvl="0" indent="266700" algn="l">
              <a:buClrTx/>
              <a:buSzTx/>
              <a:buFontTx/>
              <a:buNone/>
            </a:pPr>
            <a:r>
              <a:rPr b="0">
                <a:solidFill>
                  <a:schemeClr val="bg1"/>
                </a:solidFill>
                <a:ea typeface="宋体" panose="02010600030101010101" pitchFamily="2" charset="-122"/>
              </a:rPr>
              <a:t>contract TestToken {</a:t>
            </a:r>
          </a:p>
          <a:p>
            <a:pPr marL="0" lvl="0" indent="266700" algn="l">
              <a:buClrTx/>
              <a:buSzTx/>
              <a:buFontTx/>
              <a:buNone/>
            </a:pPr>
            <a:r>
              <a:rPr b="0">
                <a:solidFill>
                  <a:schemeClr val="bg1"/>
                </a:solidFill>
                <a:ea typeface="宋体" panose="02010600030101010101" pitchFamily="2" charset="-122"/>
              </a:rPr>
              <a:t>    mapping(address =&gt; uint) balance;</a:t>
            </a:r>
          </a:p>
          <a:p>
            <a:pPr marL="0" lvl="0" indent="266700" algn="l">
              <a:buClrTx/>
              <a:buSzTx/>
              <a:buFontTx/>
              <a:buNone/>
            </a:pPr>
            <a:r>
              <a:rPr b="0">
                <a:solidFill>
                  <a:schemeClr val="bg1"/>
                </a:solidFill>
                <a:ea typeface="宋体" panose="02010600030101010101" pitchFamily="2" charset="-122"/>
              </a:rPr>
              <a:t>    function transfer(address to, uint256 amount) public {</a:t>
            </a:r>
          </a:p>
          <a:p>
            <a:pPr marL="0" lvl="0" indent="266700" algn="l">
              <a:buClrTx/>
              <a:buSzTx/>
              <a:buFontTx/>
              <a:buNone/>
            </a:pPr>
            <a:r>
              <a:rPr b="0">
                <a:solidFill>
                  <a:schemeClr val="bg1"/>
                </a:solidFill>
                <a:ea typeface="宋体" panose="02010600030101010101" pitchFamily="2" charset="-122"/>
              </a:rPr>
              <a:t>        if (amount &gt; balance[msg.sender])</a:t>
            </a:r>
          </a:p>
          <a:p>
            <a:pPr marL="0" lvl="0" indent="266700" algn="l">
              <a:buClrTx/>
              <a:buSzTx/>
              <a:buFontTx/>
              <a:buNone/>
            </a:pPr>
            <a:r>
              <a:rPr b="0">
                <a:solidFill>
                  <a:schemeClr val="bg1"/>
                </a:solidFill>
                <a:ea typeface="宋体" panose="02010600030101010101" pitchFamily="2" charset="-122"/>
              </a:rPr>
              <a:t>            revert InsufficientBalance({</a:t>
            </a:r>
          </a:p>
          <a:p>
            <a:pPr marL="0" lvl="0" indent="266700" algn="l">
              <a:buClrTx/>
              <a:buSzTx/>
              <a:buFontTx/>
              <a:buNone/>
            </a:pPr>
            <a:r>
              <a:rPr b="0">
                <a:solidFill>
                  <a:schemeClr val="bg1"/>
                </a:solidFill>
                <a:ea typeface="宋体" panose="02010600030101010101" pitchFamily="2" charset="-122"/>
              </a:rPr>
              <a:t>                available: balance[msg.sender],</a:t>
            </a:r>
          </a:p>
          <a:p>
            <a:pPr marL="0" lvl="0" indent="266700" algn="l">
              <a:buClrTx/>
              <a:buSzTx/>
              <a:buFontTx/>
              <a:buNone/>
            </a:pPr>
            <a:r>
              <a:rPr b="0">
                <a:solidFill>
                  <a:schemeClr val="bg1"/>
                </a:solidFill>
                <a:ea typeface="宋体" panose="02010600030101010101" pitchFamily="2" charset="-122"/>
              </a:rPr>
              <a:t>                required: amount  });</a:t>
            </a:r>
          </a:p>
          <a:p>
            <a:pPr marL="0" lvl="0" indent="266700" algn="l">
              <a:buClrTx/>
              <a:buSzTx/>
              <a:buFontTx/>
              <a:buNone/>
            </a:pPr>
            <a:r>
              <a:rPr b="0">
                <a:solidFill>
                  <a:schemeClr val="bg1"/>
                </a:solidFill>
                <a:ea typeface="宋体" panose="02010600030101010101" pitchFamily="2" charset="-122"/>
              </a:rPr>
              <a:t>        balance[msg.sender] -= amount;</a:t>
            </a:r>
          </a:p>
          <a:p>
            <a:pPr marL="0" lvl="0" indent="266700" algn="l">
              <a:buClrTx/>
              <a:buSzTx/>
              <a:buFontTx/>
              <a:buNone/>
            </a:pPr>
            <a:r>
              <a:rPr b="0">
                <a:solidFill>
                  <a:schemeClr val="bg1"/>
                </a:solidFill>
                <a:ea typeface="宋体" panose="02010600030101010101" pitchFamily="2" charset="-122"/>
              </a:rPr>
              <a:t>        balance[to] += amount</a:t>
            </a:r>
            <a:r>
              <a:rPr lang="en-US" b="0">
                <a:solidFill>
                  <a:schemeClr val="bg1"/>
                </a:solidFill>
                <a:ea typeface="宋体" panose="02010600030101010101" pitchFamily="2" charset="-122"/>
              </a:rPr>
              <a:t>;</a:t>
            </a:r>
            <a:r>
              <a:rPr b="0">
                <a:solidFill>
                  <a:schemeClr val="bg1"/>
                </a:solidFill>
                <a:ea typeface="宋体" panose="02010600030101010101" pitchFamily="2" charset="-122"/>
              </a:rPr>
              <a:t> }</a:t>
            </a:r>
          </a:p>
          <a:p>
            <a:pPr marL="0" lvl="0" indent="266700" algn="l">
              <a:buClrTx/>
              <a:buSzTx/>
              <a:buFontTx/>
              <a:buNone/>
            </a:pPr>
            <a:r>
              <a:rPr b="0">
                <a:solidFill>
                  <a:schemeClr val="bg1"/>
                </a:solidFill>
                <a:ea typeface="宋体" panose="02010600030101010101" pitchFamily="2" charset="-122"/>
              </a:rPr>
              <a:t>    // ...}</a:t>
            </a:r>
          </a:p>
        </p:txBody>
      </p:sp>
    </p:spTree>
  </p:cSld>
  <p:clrMapOvr>
    <a:masterClrMapping/>
  </p:clrMapOvr>
  <p:transition spd="slow" advClick="0" advTm="0">
    <p:pull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1.函数重写</a:t>
            </a:r>
          </a:p>
          <a:p>
            <a:pPr marL="1371600" lvl="3" indent="266700" algn="l">
              <a:buClrTx/>
              <a:buSzTx/>
              <a:buFontTx/>
              <a:buNone/>
            </a:pPr>
            <a:r>
              <a:rPr b="0">
                <a:solidFill>
                  <a:schemeClr val="bg1"/>
                </a:solidFill>
                <a:ea typeface="宋体" panose="02010600030101010101" pitchFamily="2" charset="-122"/>
              </a:rPr>
              <a:t>父合约标记为virtual函数可以在继承合约里重写(overridden)以更改他们的行为。重写的函数需要使用关键字override修饰。</a:t>
            </a:r>
          </a:p>
          <a:p>
            <a:pPr lvl="0" indent="266700" algn="l">
              <a:buClrTx/>
              <a:buSzTx/>
              <a:buFontTx/>
            </a:pPr>
            <a:r>
              <a:rPr b="0">
                <a:solidFill>
                  <a:schemeClr val="bg1"/>
                </a:solidFill>
                <a:ea typeface="宋体" panose="02010600030101010101" pitchFamily="2" charset="-122"/>
              </a:rPr>
              <a:t>重写函数只能将覆盖函数的可见性从external更改为public。</a:t>
            </a:r>
          </a:p>
          <a:p>
            <a:pPr lvl="0" indent="266700" algn="l">
              <a:buClrTx/>
              <a:buSzTx/>
              <a:buFontTx/>
            </a:pPr>
            <a:r>
              <a:rPr b="0">
                <a:solidFill>
                  <a:schemeClr val="bg1"/>
                </a:solidFill>
                <a:ea typeface="宋体" panose="02010600030101010101" pitchFamily="2" charset="-122"/>
              </a:rPr>
              <a:t>可变性可以按照以下顺序更改为更严格的一种：nonpayable可以被view和pure覆盖。view可以被pure覆盖。payable是一个例外，不能更改为任何其他可变性。</a:t>
            </a:r>
          </a:p>
          <a:p>
            <a:pPr lvl="0" indent="266700" algn="l">
              <a:buClrTx/>
              <a:buSzTx/>
              <a:buFontTx/>
            </a:pPr>
            <a:r>
              <a:rPr b="0">
                <a:solidFill>
                  <a:schemeClr val="bg1"/>
                </a:solidFill>
                <a:ea typeface="宋体" panose="02010600030101010101" pitchFamily="2" charset="-122"/>
              </a:rPr>
              <a:t>以下示例演示了可变性和可见性的变化：</a:t>
            </a:r>
          </a:p>
          <a:p>
            <a:pPr lvl="1" indent="266700" algn="l">
              <a:buClrTx/>
              <a:buSzTx/>
              <a:buFontTx/>
            </a:pPr>
            <a:r>
              <a:rPr b="0">
                <a:solidFill>
                  <a:schemeClr val="bg1"/>
                </a:solidFill>
                <a:ea typeface="宋体" panose="02010600030101010101" pitchFamily="2" charset="-122"/>
              </a:rPr>
              <a:t>pragma solidity &gt;=0.7.0 &lt;0.9.0;</a:t>
            </a:r>
          </a:p>
          <a:p>
            <a:pPr lvl="1" indent="266700" algn="l">
              <a:buClrTx/>
              <a:buSzTx/>
              <a:buFontTx/>
            </a:pPr>
            <a:r>
              <a:rPr b="0">
                <a:solidFill>
                  <a:schemeClr val="bg1"/>
                </a:solidFill>
                <a:ea typeface="宋体" panose="02010600030101010101" pitchFamily="2" charset="-122"/>
              </a:rPr>
              <a:t>contract Base</a:t>
            </a:r>
          </a:p>
          <a:p>
            <a:pPr lvl="1" indent="266700" algn="l">
              <a:buClrTx/>
              <a:buSzTx/>
              <a:buFontTx/>
            </a:pPr>
            <a:r>
              <a:rPr b="0">
                <a:solidFill>
                  <a:schemeClr val="bg1"/>
                </a:solidFill>
                <a:ea typeface="宋体" panose="02010600030101010101" pitchFamily="2" charset="-122"/>
              </a:rPr>
              <a:t>{</a:t>
            </a:r>
          </a:p>
          <a:p>
            <a:pPr lvl="1" indent="266700" algn="l">
              <a:buClrTx/>
              <a:buSzTx/>
              <a:buFontTx/>
            </a:pPr>
            <a:r>
              <a:rPr b="0">
                <a:solidFill>
                  <a:schemeClr val="bg1"/>
                </a:solidFill>
                <a:ea typeface="宋体" panose="02010600030101010101" pitchFamily="2" charset="-122"/>
              </a:rPr>
              <a:t>    function foo() virtual external view {}</a:t>
            </a:r>
          </a:p>
          <a:p>
            <a:pPr lvl="1" indent="266700" algn="l">
              <a:buClrTx/>
              <a:buSzTx/>
              <a:buFontTx/>
            </a:pPr>
            <a:r>
              <a:rPr b="0">
                <a:solidFill>
                  <a:schemeClr val="bg1"/>
                </a:solidFill>
                <a:ea typeface="宋体" panose="02010600030101010101" pitchFamily="2" charset="-122"/>
              </a:rPr>
              <a:t>}</a:t>
            </a:r>
          </a:p>
          <a:p>
            <a:pPr lvl="1" indent="266700" algn="l">
              <a:buClrTx/>
              <a:buSzTx/>
              <a:buFontTx/>
            </a:pPr>
            <a:r>
              <a:rPr b="0">
                <a:solidFill>
                  <a:schemeClr val="bg1"/>
                </a:solidFill>
                <a:ea typeface="宋体" panose="02010600030101010101" pitchFamily="2" charset="-122"/>
              </a:rPr>
              <a:t>contract Middle is Base {}</a:t>
            </a:r>
          </a:p>
          <a:p>
            <a:pPr lvl="1" indent="266700" algn="l">
              <a:buClrTx/>
              <a:buSzTx/>
              <a:buFontTx/>
            </a:pPr>
            <a:r>
              <a:rPr b="0">
                <a:solidFill>
                  <a:schemeClr val="bg1"/>
                </a:solidFill>
                <a:ea typeface="宋体" panose="02010600030101010101" pitchFamily="2" charset="-122"/>
              </a:rPr>
              <a:t>contract Inherited is Middle</a:t>
            </a:r>
          </a:p>
          <a:p>
            <a:pPr lvl="1" indent="266700" algn="l">
              <a:buClrTx/>
              <a:buSzTx/>
              <a:buFontTx/>
            </a:pPr>
            <a:r>
              <a:rPr b="0">
                <a:solidFill>
                  <a:schemeClr val="bg1"/>
                </a:solidFill>
                <a:ea typeface="宋体" panose="02010600030101010101" pitchFamily="2" charset="-122"/>
              </a:rPr>
              <a:t>{</a:t>
            </a:r>
          </a:p>
          <a:p>
            <a:pPr lvl="1" indent="266700" algn="l">
              <a:buClrTx/>
              <a:buSzTx/>
              <a:buFontTx/>
            </a:pPr>
            <a:r>
              <a:rPr b="0">
                <a:solidFill>
                  <a:schemeClr val="bg1"/>
                </a:solidFill>
                <a:ea typeface="宋体" panose="02010600030101010101" pitchFamily="2" charset="-122"/>
              </a:rPr>
              <a:t>    function foo() override public pure {}</a:t>
            </a:r>
          </a:p>
          <a:p>
            <a:pPr lvl="1"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对于多重继承，如果有多个父合约有相同定义的函数，override关键字后必须指定所有父合约名。</a:t>
            </a:r>
          </a:p>
          <a:p>
            <a:pPr marL="1828800" lvl="4" indent="266700" algn="l">
              <a:buClrTx/>
              <a:buSzTx/>
              <a:buFontTx/>
            </a:pPr>
            <a:r>
              <a:rPr b="0">
                <a:solidFill>
                  <a:schemeClr val="bg1"/>
                </a:solidFill>
                <a:ea typeface="宋体" panose="02010600030101010101" pitchFamily="2" charset="-122"/>
              </a:rPr>
              <a:t>例如：</a:t>
            </a:r>
          </a:p>
          <a:p>
            <a:pPr marL="1828800" lvl="4" indent="266700" algn="l">
              <a:buClrTx/>
              <a:buSzTx/>
              <a:buFontTx/>
            </a:pPr>
            <a:r>
              <a:rPr b="0">
                <a:solidFill>
                  <a:schemeClr val="bg1"/>
                </a:solidFill>
                <a:ea typeface="宋体" panose="02010600030101010101" pitchFamily="2" charset="-122"/>
              </a:rPr>
              <a:t>pragma solidity &gt;=0.7.0 &lt;0.9.0;</a:t>
            </a:r>
          </a:p>
          <a:p>
            <a:pPr marL="1828800" lvl="4" indent="266700" algn="l">
              <a:buClrTx/>
              <a:buSzTx/>
              <a:buFontTx/>
            </a:pPr>
            <a:r>
              <a:rPr b="0">
                <a:solidFill>
                  <a:schemeClr val="bg1"/>
                </a:solidFill>
                <a:ea typeface="宋体" panose="02010600030101010101" pitchFamily="2" charset="-122"/>
              </a:rPr>
              <a:t>contract Base1</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function foo() virtual public {}</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contract Base2</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function foo() virtual public {}</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contract Inherited is Base1, Base2</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 继承自两个基类合约定义的foo(), 必须显示的指定 override</a:t>
            </a:r>
          </a:p>
          <a:p>
            <a:pPr marL="1828800" lvl="4" indent="266700" algn="l">
              <a:buClrTx/>
              <a:buSzTx/>
              <a:buFontTx/>
            </a:pPr>
            <a:r>
              <a:rPr b="0">
                <a:solidFill>
                  <a:schemeClr val="bg1"/>
                </a:solidFill>
                <a:ea typeface="宋体" panose="02010600030101010101" pitchFamily="2" charset="-122"/>
              </a:rPr>
              <a:t>    function foo() public override(Base1, Base2) {}</a:t>
            </a:r>
          </a:p>
          <a:p>
            <a:pPr marL="1828800" lvl="4"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不过如果（重写的）函数继承自一个公共的父合约，override是可以不用显示指定的。例如：</a:t>
            </a: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pragma solidity &gt;=0.7.0 &lt;0.9.0;</a:t>
            </a:r>
          </a:p>
          <a:p>
            <a:pPr marL="1828800" lvl="4" indent="266700" algn="l">
              <a:buClrTx/>
              <a:buSzTx/>
              <a:buFontTx/>
            </a:pPr>
            <a:r>
              <a:rPr b="0">
                <a:solidFill>
                  <a:schemeClr val="bg1"/>
                </a:solidFill>
                <a:ea typeface="宋体" panose="02010600030101010101" pitchFamily="2" charset="-122"/>
              </a:rPr>
              <a:t>contract A { function f() public pure{} }</a:t>
            </a:r>
          </a:p>
          <a:p>
            <a:pPr marL="1828800" lvl="4" indent="266700" algn="l">
              <a:buClrTx/>
              <a:buSzTx/>
              <a:buFontTx/>
            </a:pPr>
            <a:r>
              <a:rPr b="0">
                <a:solidFill>
                  <a:schemeClr val="bg1"/>
                </a:solidFill>
                <a:ea typeface="宋体" panose="02010600030101010101" pitchFamily="2" charset="-122"/>
              </a:rPr>
              <a:t>contract B is A {}</a:t>
            </a:r>
          </a:p>
          <a:p>
            <a:pPr marL="1828800" lvl="4" indent="266700" algn="l">
              <a:buClrTx/>
              <a:buSzTx/>
              <a:buFontTx/>
            </a:pPr>
            <a:r>
              <a:rPr b="0">
                <a:solidFill>
                  <a:schemeClr val="bg1"/>
                </a:solidFill>
                <a:ea typeface="宋体" panose="02010600030101010101" pitchFamily="2" charset="-122"/>
              </a:rPr>
              <a:t>contract C is A {}</a:t>
            </a:r>
          </a:p>
          <a:p>
            <a:pPr marL="1828800" lvl="4" indent="266700" algn="l">
              <a:buClrTx/>
              <a:buSzTx/>
              <a:buFontTx/>
            </a:pPr>
            <a:r>
              <a:rPr b="0">
                <a:solidFill>
                  <a:schemeClr val="bg1"/>
                </a:solidFill>
                <a:ea typeface="宋体" panose="02010600030101010101" pitchFamily="2" charset="-122"/>
              </a:rPr>
              <a:t>// 不用显示  override</a:t>
            </a:r>
          </a:p>
          <a:p>
            <a:pPr marL="1828800" lvl="4" indent="266700" algn="l">
              <a:buClrTx/>
              <a:buSzTx/>
              <a:buFontTx/>
            </a:pPr>
            <a:r>
              <a:rPr b="0">
                <a:solidFill>
                  <a:schemeClr val="bg1"/>
                </a:solidFill>
                <a:ea typeface="宋体" panose="02010600030101010101" pitchFamily="2" charset="-122"/>
              </a:rPr>
              <a:t>contract D is B, C {}</a:t>
            </a:r>
          </a:p>
        </p:txBody>
      </p:sp>
    </p:spTree>
  </p:cSld>
  <p:clrMapOvr>
    <a:masterClrMapping/>
  </p:clrMapOvr>
  <p:transition spd="slow" advClick="0" advTm="0">
    <p:pull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2.修改器重写</a:t>
            </a:r>
          </a:p>
          <a:p>
            <a:pPr marL="1828800" lvl="4" indent="266700" algn="l">
              <a:buClrTx/>
              <a:buSzTx/>
              <a:buFontTx/>
            </a:pPr>
            <a:r>
              <a:rPr b="0">
                <a:solidFill>
                  <a:schemeClr val="bg1"/>
                </a:solidFill>
                <a:ea typeface="宋体" panose="02010600030101010101" pitchFamily="2" charset="-122"/>
              </a:rPr>
              <a:t>修改器重写也可以被重写，工作方式和函数重写类似。需要被重写的修改器也需要使用virtual修饰，override则同样修饰重载，例如：</a:t>
            </a: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pragma solidity &gt;=0.7.0 &lt;0.9.0;</a:t>
            </a:r>
          </a:p>
          <a:p>
            <a:pPr marL="1828800" lvl="4" indent="266700" algn="l">
              <a:buClrTx/>
              <a:buSzTx/>
              <a:buFontTx/>
            </a:pPr>
            <a:r>
              <a:rPr b="0">
                <a:solidFill>
                  <a:schemeClr val="bg1"/>
                </a:solidFill>
                <a:ea typeface="宋体" panose="02010600030101010101" pitchFamily="2" charset="-122"/>
              </a:rPr>
              <a:t>contract Base</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modifier foo() virtual {_;}</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contract Inherited is Base</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modifier foo() override {_;}</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如果是多重继承，所有直接父合约必须显示指定override，例如：</a:t>
            </a:r>
          </a:p>
        </p:txBody>
      </p:sp>
    </p:spTree>
  </p:cSld>
  <p:clrMapOvr>
    <a:masterClrMapping/>
  </p:clrMapOvr>
  <p:transition spd="slow" advClick="0" advTm="0">
    <p:pull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如果是多重继承，所有直接父合约必须显示指定override，例如：</a:t>
            </a: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pragma solidity &gt;=0.7.0 &lt;0.9.0;</a:t>
            </a:r>
          </a:p>
          <a:p>
            <a:pPr marL="1828800" lvl="4" indent="266700" algn="l">
              <a:buClrTx/>
              <a:buSzTx/>
              <a:buFontTx/>
            </a:pPr>
            <a:r>
              <a:rPr b="0">
                <a:solidFill>
                  <a:schemeClr val="bg1"/>
                </a:solidFill>
                <a:ea typeface="宋体" panose="02010600030101010101" pitchFamily="2" charset="-122"/>
              </a:rPr>
              <a:t>contract Base1</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modifier foo() virtual {_;}</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contract Base2</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modifier foo() virtual {_;}</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contract Inherited is Base1, Base2</a:t>
            </a:r>
          </a:p>
          <a:p>
            <a:pPr marL="1828800" lvl="4" indent="266700" algn="l">
              <a:buClrTx/>
              <a:buSzTx/>
              <a:buFontTx/>
            </a:pPr>
            <a:r>
              <a:rPr b="0">
                <a:solidFill>
                  <a:schemeClr val="bg1"/>
                </a:solidFill>
                <a:ea typeface="宋体" panose="02010600030101010101" pitchFamily="2" charset="-122"/>
              </a:rPr>
              <a:t>{</a:t>
            </a:r>
          </a:p>
          <a:p>
            <a:pPr marL="1828800" lvl="4" indent="266700" algn="l">
              <a:buClrTx/>
              <a:buSzTx/>
              <a:buFontTx/>
            </a:pPr>
            <a:r>
              <a:rPr b="0">
                <a:solidFill>
                  <a:schemeClr val="bg1"/>
                </a:solidFill>
                <a:ea typeface="宋体" panose="02010600030101010101" pitchFamily="2" charset="-122"/>
              </a:rPr>
              <a:t>    modifier foo() override(Base1, Base2) {_;}</a:t>
            </a:r>
          </a:p>
          <a:p>
            <a:pPr marL="1828800" lvl="4"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3.构造函数</a:t>
            </a:r>
          </a:p>
          <a:p>
            <a:pPr marL="0" lvl="0" indent="266700" algn="l">
              <a:buClrTx/>
              <a:buSzTx/>
              <a:buFontTx/>
              <a:buNone/>
            </a:pPr>
            <a:r>
              <a:rPr lang="en-US" b="0">
                <a:solidFill>
                  <a:schemeClr val="bg1"/>
                </a:solidFill>
                <a:ea typeface="宋体" panose="02010600030101010101" pitchFamily="2" charset="-122"/>
              </a:rPr>
              <a:t>                    </a:t>
            </a:r>
            <a:r>
              <a:rPr b="0">
                <a:solidFill>
                  <a:schemeClr val="bg1"/>
                </a:solidFill>
                <a:ea typeface="宋体" panose="02010600030101010101" pitchFamily="2" charset="-122"/>
              </a:rPr>
              <a:t>构造函数是使用constructor关键字声明的一个可选函数,它在创建合约时执行,可以在其中运行合约初始化代码。在执行构造函数代码之前,如果状态变量可以初始化为指定值;如果不初始化,则为默认值。</a:t>
            </a:r>
          </a:p>
          <a:p>
            <a:pPr lvl="0" indent="266700" algn="l">
              <a:buClrTx/>
              <a:buSzTx/>
              <a:buFontTx/>
            </a:pPr>
            <a:r>
              <a:rPr b="0">
                <a:solidFill>
                  <a:schemeClr val="bg1"/>
                </a:solidFill>
                <a:ea typeface="宋体" panose="02010600030101010101" pitchFamily="2" charset="-122"/>
              </a:rPr>
              <a:t>构造函数运行后,将合约的最终代码部署到区块链。代码的部署需要gas与代码的长度线性相关。此代码包括所有函数部分是公有接口以及可以通过函数调用访问的所有函数。它不包括构造函数代码或仅从构造函数调用的内部函数。</a:t>
            </a:r>
          </a:p>
          <a:p>
            <a:pPr lvl="0" indent="266700" algn="l">
              <a:buClrTx/>
              <a:buSzTx/>
              <a:buFontTx/>
            </a:pPr>
            <a:r>
              <a:rPr b="0">
                <a:solidFill>
                  <a:schemeClr val="bg1"/>
                </a:solidFill>
                <a:ea typeface="宋体" panose="02010600030101010101" pitchFamily="2" charset="-122"/>
              </a:rPr>
              <a:t>如果没有构造函数,合约将假定采用默认构造函数,它等效于constructor(){}。</a:t>
            </a:r>
          </a:p>
          <a:p>
            <a:pPr lvl="0" indent="266700" algn="l">
              <a:buClrTx/>
              <a:buSzTx/>
              <a:buFontTx/>
            </a:pPr>
            <a:r>
              <a:rPr b="0">
                <a:solidFill>
                  <a:schemeClr val="bg1"/>
                </a:solidFill>
                <a:ea typeface="宋体" panose="02010600030101010101" pitchFamily="2" charset="-122"/>
              </a:rPr>
              <a:t>举例：pragma solidity &gt;0.6.99 &lt;0.8.0;</a:t>
            </a:r>
          </a:p>
          <a:p>
            <a:pPr lvl="2" indent="266700" algn="l">
              <a:buClrTx/>
              <a:buSzTx/>
              <a:buFontTx/>
            </a:pPr>
            <a:r>
              <a:rPr b="0">
                <a:solidFill>
                  <a:schemeClr val="bg1"/>
                </a:solidFill>
                <a:ea typeface="宋体" panose="02010600030101010101" pitchFamily="2" charset="-122"/>
              </a:rPr>
              <a:t>abstract contract A {</a:t>
            </a:r>
          </a:p>
          <a:p>
            <a:pPr lvl="2" indent="266700" algn="l">
              <a:buClrTx/>
              <a:buSzTx/>
              <a:buFontTx/>
            </a:pPr>
            <a:r>
              <a:rPr b="0">
                <a:solidFill>
                  <a:schemeClr val="bg1"/>
                </a:solidFill>
                <a:ea typeface="宋体" panose="02010600030101010101" pitchFamily="2" charset="-122"/>
              </a:rPr>
              <a:t>uint public a;</a:t>
            </a:r>
          </a:p>
          <a:p>
            <a:pPr lvl="2" indent="266700" algn="l">
              <a:buClrTx/>
              <a:buSzTx/>
              <a:buFontTx/>
            </a:pPr>
            <a:r>
              <a:rPr b="0">
                <a:solidFill>
                  <a:schemeClr val="bg1"/>
                </a:solidFill>
                <a:ea typeface="宋体" panose="02010600030101010101" pitchFamily="2" charset="-122"/>
              </a:rPr>
              <a:t>constructor(uint a) {</a:t>
            </a:r>
          </a:p>
          <a:p>
            <a:pPr lvl="2" indent="266700" algn="l">
              <a:buClrTx/>
              <a:buSzTx/>
              <a:buFontTx/>
            </a:pPr>
            <a:r>
              <a:rPr b="0">
                <a:solidFill>
                  <a:schemeClr val="bg1"/>
                </a:solidFill>
                <a:ea typeface="宋体" panose="02010600030101010101" pitchFamily="2" charset="-122"/>
              </a:rPr>
              <a:t>a = a;</a:t>
            </a:r>
          </a:p>
          <a:p>
            <a:pPr lvl="2" indent="266700" algn="l">
              <a:buClrTx/>
              <a:buSzTx/>
              <a:buFontTx/>
            </a:pPr>
            <a:r>
              <a:rPr b="0">
                <a:solidFill>
                  <a:schemeClr val="bg1"/>
                </a:solidFill>
                <a:ea typeface="宋体" panose="02010600030101010101" pitchFamily="2" charset="-122"/>
              </a:rPr>
              <a:t>    }</a:t>
            </a:r>
          </a:p>
          <a:p>
            <a:pPr lvl="2" indent="266700" algn="l">
              <a:buClrTx/>
              <a:buSzTx/>
              <a:buFontTx/>
            </a:pPr>
            <a:r>
              <a:rPr b="0">
                <a:solidFill>
                  <a:schemeClr val="bg1"/>
                </a:solidFill>
                <a:ea typeface="宋体" panose="02010600030101010101" pitchFamily="2" charset="-122"/>
              </a:rPr>
              <a:t>}</a:t>
            </a:r>
          </a:p>
          <a:p>
            <a:pPr lvl="2" indent="266700" algn="l">
              <a:buClrTx/>
              <a:buSzTx/>
              <a:buFontTx/>
            </a:pPr>
            <a:r>
              <a:rPr b="0">
                <a:solidFill>
                  <a:schemeClr val="bg1"/>
                </a:solidFill>
                <a:ea typeface="宋体" panose="02010600030101010101" pitchFamily="2" charset="-122"/>
              </a:rPr>
              <a:t>contract B is A(1) {</a:t>
            </a:r>
          </a:p>
          <a:p>
            <a:pPr lvl="2" indent="266700" algn="l">
              <a:buClrTx/>
              <a:buSzTx/>
              <a:buFontTx/>
            </a:pPr>
            <a:r>
              <a:rPr b="0">
                <a:solidFill>
                  <a:schemeClr val="bg1"/>
                </a:solidFill>
                <a:ea typeface="宋体" panose="02010600030101010101" pitchFamily="2" charset="-122"/>
              </a:rPr>
              <a:t>    constructor() {}</a:t>
            </a:r>
          </a:p>
          <a:p>
            <a:pPr lvl="2"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4.基类构造函数的参数</a:t>
            </a:r>
          </a:p>
          <a:p>
            <a:pPr marL="1371600" lvl="3" indent="266700" algn="l">
              <a:buClrTx/>
              <a:buSzTx/>
              <a:buFontTx/>
              <a:buNone/>
            </a:pPr>
            <a:r>
              <a:rPr b="0">
                <a:solidFill>
                  <a:schemeClr val="bg1"/>
                </a:solidFill>
                <a:ea typeface="宋体" panose="02010600030101010101" pitchFamily="2" charset="-122"/>
              </a:rPr>
              <a:t>所有基类合约的构造函数将在下面解释的线性化规则被调用。如果基构造函数有参数,派生合约需要指定所有参数。这可以通过两种方式来实现：</a:t>
            </a:r>
          </a:p>
          <a:p>
            <a:pPr lvl="0" indent="266700" algn="l">
              <a:buClrTx/>
              <a:buSzTx/>
              <a:buFontTx/>
            </a:pPr>
            <a:r>
              <a:rPr b="0">
                <a:solidFill>
                  <a:schemeClr val="bg1"/>
                </a:solidFill>
                <a:ea typeface="宋体" panose="02010600030101010101" pitchFamily="2" charset="-122"/>
              </a:rPr>
              <a:t>pragma solidity &gt;0.6.99 &lt;0.8.0;</a:t>
            </a:r>
          </a:p>
          <a:p>
            <a:pPr lvl="0" indent="266700" algn="l">
              <a:buClrTx/>
              <a:buSzTx/>
              <a:buFontTx/>
            </a:pPr>
            <a:r>
              <a:rPr b="0">
                <a:solidFill>
                  <a:schemeClr val="bg1"/>
                </a:solidFill>
                <a:ea typeface="宋体" panose="02010600030101010101" pitchFamily="2" charset="-122"/>
              </a:rPr>
              <a:t>contract Base {</a:t>
            </a:r>
          </a:p>
          <a:p>
            <a:pPr lvl="0" indent="266700" algn="l">
              <a:buClrTx/>
              <a:buSzTx/>
              <a:buFontTx/>
            </a:pPr>
            <a:r>
              <a:rPr b="0">
                <a:solidFill>
                  <a:schemeClr val="bg1"/>
                </a:solidFill>
                <a:ea typeface="宋体" panose="02010600030101010101" pitchFamily="2" charset="-122"/>
              </a:rPr>
              <a:t>    uint x;</a:t>
            </a:r>
          </a:p>
          <a:p>
            <a:pPr lvl="0" indent="266700" algn="l">
              <a:buClrTx/>
              <a:buSzTx/>
              <a:buFontTx/>
            </a:pPr>
            <a:r>
              <a:rPr b="0">
                <a:solidFill>
                  <a:schemeClr val="bg1"/>
                </a:solidFill>
                <a:ea typeface="宋体" panose="02010600030101010101" pitchFamily="2" charset="-122"/>
              </a:rPr>
              <a:t>    constructor(uint x) { x = x; }}</a:t>
            </a:r>
          </a:p>
          <a:p>
            <a:pPr lvl="0" indent="266700" algn="l">
              <a:buClrTx/>
              <a:buSzTx/>
              <a:buFontTx/>
            </a:pPr>
            <a:r>
              <a:rPr b="0">
                <a:solidFill>
                  <a:schemeClr val="bg1"/>
                </a:solidFill>
                <a:ea typeface="宋体" panose="02010600030101010101" pitchFamily="2" charset="-122"/>
              </a:rPr>
              <a:t>contract Derived1 is Base(7) {</a:t>
            </a:r>
          </a:p>
          <a:p>
            <a:pPr lvl="0" indent="266700" algn="l">
              <a:buClrTx/>
              <a:buSzTx/>
              <a:buFontTx/>
            </a:pPr>
            <a:r>
              <a:rPr b="0">
                <a:solidFill>
                  <a:schemeClr val="bg1"/>
                </a:solidFill>
                <a:ea typeface="宋体" panose="02010600030101010101" pitchFamily="2" charset="-122"/>
              </a:rPr>
              <a:t>    constructor() {}}</a:t>
            </a:r>
          </a:p>
          <a:p>
            <a:pPr lvl="0" indent="266700" algn="l">
              <a:buClrTx/>
              <a:buSzTx/>
              <a:buFontTx/>
            </a:pPr>
            <a:r>
              <a:rPr b="0">
                <a:solidFill>
                  <a:schemeClr val="bg1"/>
                </a:solidFill>
                <a:ea typeface="宋体" panose="02010600030101010101" pitchFamily="2" charset="-122"/>
              </a:rPr>
              <a:t>contract Derived2 is Base {</a:t>
            </a:r>
          </a:p>
          <a:p>
            <a:pPr lvl="0" indent="266700" algn="l">
              <a:buClrTx/>
              <a:buSzTx/>
              <a:buFontTx/>
            </a:pPr>
            <a:r>
              <a:rPr b="0">
                <a:solidFill>
                  <a:schemeClr val="bg1"/>
                </a:solidFill>
                <a:ea typeface="宋体" panose="02010600030101010101" pitchFamily="2" charset="-122"/>
              </a:rPr>
              <a:t>    constructor(uint y) Base(y * y) {}}</a:t>
            </a:r>
          </a:p>
          <a:p>
            <a:pPr lvl="0" indent="266700" algn="l">
              <a:buClrTx/>
              <a:buSzTx/>
              <a:buFontTx/>
            </a:pPr>
            <a:r>
              <a:rPr b="0">
                <a:solidFill>
                  <a:schemeClr val="bg1"/>
                </a:solidFill>
                <a:ea typeface="宋体" panose="02010600030101010101" pitchFamily="2" charset="-122"/>
              </a:rPr>
              <a:t>abstract contract Derived3 is Base {}</a:t>
            </a:r>
          </a:p>
          <a:p>
            <a:pPr lvl="0" indent="266700" algn="l">
              <a:buClrTx/>
              <a:buSzTx/>
              <a:buFontTx/>
            </a:pPr>
            <a:r>
              <a:rPr b="0">
                <a:solidFill>
                  <a:schemeClr val="bg1"/>
                </a:solidFill>
                <a:ea typeface="宋体" panose="02010600030101010101" pitchFamily="2" charset="-122"/>
              </a:rPr>
              <a:t>contract DerivedFromDerived is Derived3 {</a:t>
            </a:r>
          </a:p>
          <a:p>
            <a:pPr lvl="0" indent="266700" algn="l">
              <a:buClrTx/>
              <a:buSzTx/>
              <a:buFontTx/>
            </a:pPr>
            <a:r>
              <a:rPr b="0">
                <a:solidFill>
                  <a:schemeClr val="bg1"/>
                </a:solidFill>
                <a:ea typeface="宋体" panose="02010600030101010101" pitchFamily="2" charset="-122"/>
              </a:rPr>
              <a:t>    constructor() Base(10 + 10) {}</a:t>
            </a:r>
          </a:p>
          <a:p>
            <a:pPr lvl="0"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2762885"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4.4.8继承</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6.继承有相同名字的不同类型成员</a:t>
            </a:r>
          </a:p>
          <a:p>
            <a:pPr marL="1828800" lvl="4" indent="266700" algn="l">
              <a:buClrTx/>
              <a:buSzTx/>
              <a:buFontTx/>
            </a:pPr>
            <a:r>
              <a:rPr b="0">
                <a:solidFill>
                  <a:schemeClr val="bg1"/>
                </a:solidFill>
                <a:ea typeface="宋体" panose="02010600030101010101" pitchFamily="2" charset="-122"/>
              </a:rPr>
              <a:t>当继承时合约出现了一下相同名字会被认为是一个错误：</a:t>
            </a:r>
          </a:p>
          <a:p>
            <a:pPr marL="1828800" lvl="4" indent="266700" algn="l">
              <a:buClrTx/>
              <a:buSzTx/>
              <a:buFontTx/>
            </a:pPr>
            <a:r>
              <a:rPr b="0">
                <a:solidFill>
                  <a:schemeClr val="bg1"/>
                </a:solidFill>
                <a:ea typeface="宋体" panose="02010600030101010101" pitchFamily="2" charset="-122"/>
              </a:rPr>
              <a:t>函数和修改器(modifier)同名</a:t>
            </a:r>
          </a:p>
          <a:p>
            <a:pPr marL="1828800" lvl="4" indent="266700" algn="l">
              <a:buClrTx/>
              <a:buSzTx/>
              <a:buFontTx/>
            </a:pPr>
            <a:r>
              <a:rPr b="0">
                <a:solidFill>
                  <a:schemeClr val="bg1"/>
                </a:solidFill>
                <a:ea typeface="宋体" panose="02010600030101010101" pitchFamily="2" charset="-122"/>
              </a:rPr>
              <a:t>函数和事件同名</a:t>
            </a:r>
          </a:p>
          <a:p>
            <a:pPr marL="1828800" lvl="4" indent="266700" algn="l">
              <a:buClrTx/>
              <a:buSzTx/>
              <a:buFontTx/>
            </a:pPr>
            <a:r>
              <a:rPr b="0">
                <a:solidFill>
                  <a:schemeClr val="bg1"/>
                </a:solidFill>
                <a:ea typeface="宋体" panose="02010600030101010101" pitchFamily="2" charset="-122"/>
              </a:rPr>
              <a:t>事件和修改器(modifier)同名</a:t>
            </a:r>
          </a:p>
          <a:p>
            <a:pPr marL="1828800" lvl="4" indent="266700" algn="l">
              <a:buClrTx/>
              <a:buSzTx/>
              <a:buFontTx/>
            </a:pPr>
            <a:r>
              <a:rPr b="0">
                <a:solidFill>
                  <a:schemeClr val="bg1"/>
                </a:solidFill>
                <a:ea typeface="宋体" panose="02010600030101010101" pitchFamily="2" charset="-122"/>
              </a:rPr>
              <a:t>有一种例外情况，状态变量的getter函数可以覆盖external函数。</a:t>
            </a:r>
          </a:p>
        </p:txBody>
      </p:sp>
    </p:spTree>
  </p:cSld>
  <p:clrMapOvr>
    <a:masterClrMapping/>
  </p:clrMapOvr>
  <p:transition spd="slow" advClick="0" advTm="0">
    <p:pull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767746" cy="1480454"/>
            <a:chOff x="2242632" y="2041909"/>
            <a:chExt cx="4767746" cy="1480454"/>
          </a:xfrm>
        </p:grpSpPr>
        <p:grpSp>
          <p:nvGrpSpPr>
            <p:cNvPr id="5" name="组合 4"/>
            <p:cNvGrpSpPr/>
            <p:nvPr/>
          </p:nvGrpSpPr>
          <p:grpSpPr>
            <a:xfrm>
              <a:off x="2242632" y="2677238"/>
              <a:ext cx="4767746" cy="845125"/>
              <a:chOff x="1292231" y="418450"/>
              <a:chExt cx="5540435" cy="982091"/>
            </a:xfrm>
          </p:grpSpPr>
          <p:sp>
            <p:nvSpPr>
              <p:cNvPr id="6" name="文本框 5"/>
              <p:cNvSpPr txBox="1"/>
              <p:nvPr/>
            </p:nvSpPr>
            <p:spPr>
              <a:xfrm>
                <a:off x="1292231" y="418450"/>
                <a:ext cx="5540435" cy="678141"/>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en-US" altLang="zh-CN" sz="3200" b="1" dirty="0">
                    <a:solidFill>
                      <a:schemeClr val="bg1"/>
                    </a:solidFill>
                    <a:latin typeface="+mj-ea"/>
                    <a:sym typeface="+mn-ea"/>
                  </a:rPr>
                  <a:t>solidity</a:t>
                </a:r>
                <a:r>
                  <a:rPr lang="zh-CN" altLang="en-US" sz="3200" b="1" dirty="0">
                    <a:solidFill>
                      <a:schemeClr val="bg1"/>
                    </a:solidFill>
                    <a:latin typeface="+mj-ea"/>
                    <a:sym typeface="+mn-ea"/>
                  </a:rPr>
                  <a:t>基础语法</a:t>
                </a:r>
                <a:endParaRPr lang="zh-CN" altLang="en-US" sz="3200" b="1" dirty="0">
                  <a:solidFill>
                    <a:schemeClr val="bg1"/>
                  </a:solidFill>
                  <a:latin typeface="+mj-ea"/>
                </a:endParaRPr>
              </a:p>
            </p:txBody>
          </p:sp>
          <p:sp>
            <p:nvSpPr>
              <p:cNvPr id="7" name="文本框 6"/>
              <p:cNvSpPr txBox="1"/>
              <p:nvPr/>
            </p:nvSpPr>
            <p:spPr>
              <a:xfrm>
                <a:off x="1292231" y="1097997"/>
                <a:ext cx="4876340" cy="302544"/>
              </a:xfrm>
              <a:prstGeom prst="rect">
                <a:avLst/>
              </a:prstGeom>
              <a:noFill/>
            </p:spPr>
            <p:txBody>
              <a:bodyPr wrap="square" lIns="0" tIns="45720" rIns="91440" bIns="45720" rtlCol="0">
                <a:spAutoFit/>
                <a:scene3d>
                  <a:camera prst="orthographicFront"/>
                  <a:lightRig rig="threePt" dir="t"/>
                </a:scene3d>
                <a:sp3d contourW="12700"/>
              </a:bodyPr>
              <a:lstStyle/>
              <a:p>
                <a:r>
                  <a:rPr lang="en-US" altLang="zh-CN" sz="1100" dirty="0">
                    <a:solidFill>
                      <a:schemeClr val="bg1"/>
                    </a:solidFill>
                    <a:latin typeface="+mj-ea"/>
                    <a:ea typeface="+mj-ea"/>
                    <a:sym typeface="+mn-ea"/>
                  </a:rPr>
                  <a:t>Solidity basic syntax</a:t>
                </a:r>
                <a:endParaRPr lang="en-US" altLang="zh-CN" sz="1100" dirty="0">
                  <a:solidFill>
                    <a:schemeClr val="bg1"/>
                  </a:solidFill>
                  <a:latin typeface="+mj-ea"/>
                </a:endParaRPr>
              </a:p>
            </p:txBody>
          </p:sp>
        </p:grpSp>
        <p:sp>
          <p:nvSpPr>
            <p:cNvPr id="8" name="文本框 7"/>
            <p:cNvSpPr txBox="1"/>
            <p:nvPr/>
          </p:nvSpPr>
          <p:spPr>
            <a:xfrm>
              <a:off x="2242632" y="2041909"/>
              <a:ext cx="2422187" cy="706755"/>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4.2</a:t>
              </a:r>
            </a:p>
          </p:txBody>
        </p: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4.4.9抽象合约</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如果未实现合约中的至少一个函数，则必须将合约标记为abstract。即使实现了所有功能，合约也可能被标记为abstract。</a:t>
            </a:r>
          </a:p>
          <a:p>
            <a:pPr marL="0" lvl="0" indent="266700" algn="l">
              <a:buClrTx/>
              <a:buSzTx/>
              <a:buFontTx/>
              <a:buNone/>
            </a:pPr>
            <a:r>
              <a:rPr b="0">
                <a:solidFill>
                  <a:schemeClr val="bg1"/>
                </a:solidFill>
                <a:ea typeface="宋体" panose="02010600030101010101" pitchFamily="2" charset="-122"/>
              </a:rPr>
              <a:t>当合约中至少有一个函数没有被实现，或者合约没有为其所有的基类合约构造函数提供参数时，必须将合约标记为abstract。即使不是这种情况，合约仍然可以被标记为抽象的，例如，当你不打算直接创建合约时。抽象合约类似于接口，但是interface可以声明的内容更加有限。如下例所示，可以使用关键字abstract定义抽象合约合约,由于utterance()函数没有具体的实现（没有实现体{},而是以;结尾：</a:t>
            </a: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r>
              <a:rPr b="0">
                <a:solidFill>
                  <a:schemeClr val="bg1"/>
                </a:solidFill>
                <a:ea typeface="宋体" panose="02010600030101010101" pitchFamily="2" charset="-122"/>
              </a:rPr>
              <a:t>pragma solidity &gt;=0.6.0 &lt;0.9.0;</a:t>
            </a:r>
          </a:p>
          <a:p>
            <a:pPr marL="1828800" lvl="4" indent="266700" algn="l">
              <a:buClrTx/>
              <a:buSzTx/>
              <a:buFontTx/>
            </a:pPr>
            <a:r>
              <a:rPr b="0">
                <a:solidFill>
                  <a:schemeClr val="bg1"/>
                </a:solidFill>
                <a:ea typeface="宋体" panose="02010600030101010101" pitchFamily="2" charset="-122"/>
              </a:rPr>
              <a:t>abstract contract Feline {</a:t>
            </a:r>
          </a:p>
          <a:p>
            <a:pPr marL="1828800" lvl="4" indent="266700" algn="l">
              <a:buClrTx/>
              <a:buSzTx/>
              <a:buFontTx/>
            </a:pPr>
            <a:r>
              <a:rPr b="0">
                <a:solidFill>
                  <a:schemeClr val="bg1"/>
                </a:solidFill>
                <a:ea typeface="宋体" panose="02010600030101010101" pitchFamily="2" charset="-122"/>
              </a:rPr>
              <a:t>    function utterance() public returns (bytes32);</a:t>
            </a:r>
          </a:p>
          <a:p>
            <a:pPr marL="1828800" lvl="4"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4.4.9抽象合约</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4630"/>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这样的抽象合约不能直接实例化。如果抽象合约本身确实都有实现所有定义的函数，也是正确的。下例显示了抽象合约作为基类的用法：</a:t>
            </a:r>
          </a:p>
          <a:p>
            <a:pPr lvl="1" indent="266700" algn="l">
              <a:buClrTx/>
              <a:buSzTx/>
              <a:buFontTx/>
            </a:pPr>
            <a:r>
              <a:rPr b="0">
                <a:solidFill>
                  <a:schemeClr val="bg1"/>
                </a:solidFill>
                <a:ea typeface="宋体" panose="02010600030101010101" pitchFamily="2" charset="-122"/>
              </a:rPr>
              <a:t>pragma solidity &gt;=0.6.0 &lt;0.9.0;</a:t>
            </a:r>
          </a:p>
          <a:p>
            <a:pPr lvl="1" indent="266700" algn="l">
              <a:buClrTx/>
              <a:buSzTx/>
              <a:buFontTx/>
            </a:pPr>
            <a:r>
              <a:rPr b="0">
                <a:solidFill>
                  <a:schemeClr val="bg1"/>
                </a:solidFill>
                <a:ea typeface="宋体" panose="02010600030101010101" pitchFamily="2" charset="-122"/>
              </a:rPr>
              <a:t>abstract contract Feline {</a:t>
            </a:r>
          </a:p>
          <a:p>
            <a:pPr lvl="1" indent="266700" algn="l">
              <a:buClrTx/>
              <a:buSzTx/>
              <a:buFontTx/>
            </a:pPr>
            <a:r>
              <a:rPr b="0">
                <a:solidFill>
                  <a:schemeClr val="bg1"/>
                </a:solidFill>
                <a:ea typeface="宋体" panose="02010600030101010101" pitchFamily="2" charset="-122"/>
              </a:rPr>
              <a:t>  function utterance() public pure returns (bytes32);</a:t>
            </a:r>
          </a:p>
          <a:p>
            <a:pPr lvl="1" indent="266700" algn="l">
              <a:buClrTx/>
              <a:buSzTx/>
              <a:buFontTx/>
            </a:pPr>
            <a:r>
              <a:rPr b="0">
                <a:solidFill>
                  <a:schemeClr val="bg1"/>
                </a:solidFill>
                <a:ea typeface="宋体" panose="02010600030101010101" pitchFamily="2" charset="-122"/>
              </a:rPr>
              <a:t>}</a:t>
            </a:r>
          </a:p>
          <a:p>
            <a:pPr lvl="1" indent="266700" algn="l">
              <a:buClrTx/>
              <a:buSzTx/>
              <a:buFontTx/>
            </a:pPr>
            <a:r>
              <a:rPr b="0">
                <a:solidFill>
                  <a:schemeClr val="bg1"/>
                </a:solidFill>
                <a:ea typeface="宋体" panose="02010600030101010101" pitchFamily="2" charset="-122"/>
              </a:rPr>
              <a:t>contract Cat is Feline {</a:t>
            </a:r>
          </a:p>
          <a:p>
            <a:pPr lvl="1" indent="266700" algn="l">
              <a:buClrTx/>
              <a:buSzTx/>
              <a:buFontTx/>
            </a:pPr>
            <a:r>
              <a:rPr b="0">
                <a:solidFill>
                  <a:schemeClr val="bg1"/>
                </a:solidFill>
                <a:ea typeface="宋体" panose="02010600030101010101" pitchFamily="2" charset="-122"/>
              </a:rPr>
              <a:t>  function utterance() public pure returns (bytes32) { return "miaow"; }</a:t>
            </a:r>
          </a:p>
          <a:p>
            <a:pPr lvl="1" indent="266700" algn="l">
              <a:buClrTx/>
              <a:buSzTx/>
              <a:buFontTx/>
            </a:pPr>
            <a:r>
              <a:rPr b="0">
                <a:solidFill>
                  <a:schemeClr val="bg1"/>
                </a:solidFill>
                <a:ea typeface="宋体" panose="02010600030101010101" pitchFamily="2" charset="-122"/>
              </a:rPr>
              <a:t>}</a:t>
            </a:r>
          </a:p>
          <a:p>
            <a:pPr marL="0" lvl="0" indent="266700" algn="l">
              <a:buClrTx/>
              <a:buSzTx/>
              <a:buFontTx/>
              <a:buNone/>
            </a:pPr>
            <a:r>
              <a:rPr b="0">
                <a:solidFill>
                  <a:schemeClr val="bg1"/>
                </a:solidFill>
                <a:ea typeface="宋体" panose="02010600030101010101" pitchFamily="2" charset="-122"/>
              </a:rPr>
              <a:t>如果合约继承自抽象合约，并且没有通过重写来实现所有未实现的函数，它依然需要标记为抽象abstract合约.</a:t>
            </a:r>
          </a:p>
          <a:p>
            <a:pPr lvl="0" indent="266700" algn="l">
              <a:buClrTx/>
              <a:buSzTx/>
              <a:buFontTx/>
            </a:pPr>
            <a:r>
              <a:rPr b="0">
                <a:solidFill>
                  <a:schemeClr val="bg1"/>
                </a:solidFill>
                <a:ea typeface="宋体" panose="02010600030101010101" pitchFamily="2" charset="-122"/>
              </a:rPr>
              <a:t>请注意，没有实现的函数与FunctionType不同，即使它们的语法看起来非常相似。</a:t>
            </a:r>
          </a:p>
          <a:p>
            <a:pPr lvl="0" indent="266700" algn="l">
              <a:buClrTx/>
              <a:buSzTx/>
              <a:buFontTx/>
            </a:pPr>
            <a:r>
              <a:rPr b="0">
                <a:solidFill>
                  <a:schemeClr val="bg1"/>
                </a:solidFill>
                <a:ea typeface="宋体" panose="02010600030101010101" pitchFamily="2" charset="-122"/>
              </a:rPr>
              <a:t>没有实现的函数示例（函数声明）：</a:t>
            </a:r>
          </a:p>
          <a:p>
            <a:pPr lvl="0" indent="266700" algn="l">
              <a:buClrTx/>
              <a:buSzTx/>
              <a:buFontTx/>
            </a:pPr>
            <a:endParaRPr b="0">
              <a:solidFill>
                <a:schemeClr val="bg1"/>
              </a:solidFill>
              <a:ea typeface="宋体" panose="02010600030101010101" pitchFamily="2" charset="-122"/>
            </a:endParaRPr>
          </a:p>
          <a:p>
            <a:pPr lvl="1" indent="266700" algn="l">
              <a:buClrTx/>
              <a:buSzTx/>
              <a:buFontTx/>
            </a:pPr>
            <a:r>
              <a:rPr b="0">
                <a:solidFill>
                  <a:schemeClr val="bg1"/>
                </a:solidFill>
                <a:ea typeface="宋体" panose="02010600030101010101" pitchFamily="2" charset="-122"/>
              </a:rPr>
              <a:t>function foo(address) external returns (address);</a:t>
            </a:r>
          </a:p>
        </p:txBody>
      </p:sp>
    </p:spTree>
  </p:cSld>
  <p:clrMapOvr>
    <a:masterClrMapping/>
  </p:clrMapOvr>
  <p:transition spd="slow" advClick="0" advTm="0">
    <p:pull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4.4.9抽象合约</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3995"/>
            <a:ext cx="9770110" cy="4632960"/>
          </a:xfrm>
          <a:prstGeom prst="rect">
            <a:avLst/>
          </a:prstGeom>
          <a:noFill/>
          <a:ln w="9525">
            <a:noFill/>
          </a:ln>
        </p:spPr>
        <p:txBody>
          <a:bodyPr wrap="square">
            <a:noAutofit/>
          </a:bodyPr>
          <a:lstStyle/>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marL="1828800" lvl="4" indent="266700" algn="l">
              <a:buClrTx/>
              <a:buSzTx/>
              <a:buFontTx/>
            </a:pPr>
            <a:endParaRPr b="0">
              <a:solidFill>
                <a:schemeClr val="bg1"/>
              </a:solidFill>
              <a:ea typeface="宋体" panose="02010600030101010101" pitchFamily="2" charset="-122"/>
            </a:endParaRPr>
          </a:p>
          <a:p>
            <a:pPr lvl="0" indent="266700" algn="l">
              <a:buClrTx/>
              <a:buSzTx/>
              <a:buFontTx/>
              <a:buNone/>
            </a:pPr>
            <a:r>
              <a:rPr b="0">
                <a:solidFill>
                  <a:schemeClr val="bg1"/>
                </a:solidFill>
                <a:ea typeface="宋体" panose="02010600030101010101" pitchFamily="2" charset="-122"/>
              </a:rPr>
              <a:t>函数类型的示例（变量声明，其中变量的类型为“函数”）：</a:t>
            </a:r>
          </a:p>
          <a:p>
            <a:pPr lvl="0" indent="266700" algn="l">
              <a:buClrTx/>
              <a:buSzTx/>
              <a:buFontTx/>
            </a:pPr>
            <a:endParaRPr b="0">
              <a:solidFill>
                <a:schemeClr val="bg1"/>
              </a:solidFill>
              <a:ea typeface="宋体" panose="02010600030101010101" pitchFamily="2" charset="-122"/>
            </a:endParaRPr>
          </a:p>
          <a:p>
            <a:pPr marL="457200" lvl="1" indent="266700" algn="l">
              <a:buClrTx/>
              <a:buSzTx/>
              <a:buFontTx/>
            </a:pPr>
            <a:r>
              <a:rPr b="0">
                <a:solidFill>
                  <a:schemeClr val="bg1"/>
                </a:solidFill>
                <a:ea typeface="宋体" panose="02010600030101010101" pitchFamily="2" charset="-122"/>
              </a:rPr>
              <a:t>function(address) external returns (address) foo;</a:t>
            </a:r>
          </a:p>
          <a:p>
            <a:pPr marL="0" lvl="0" indent="266700" algn="l">
              <a:buClrTx/>
              <a:buSzTx/>
              <a:buFontTx/>
              <a:buNone/>
            </a:pPr>
            <a:endParaRPr b="0">
              <a:solidFill>
                <a:schemeClr val="bg1"/>
              </a:solidFill>
              <a:ea typeface="宋体" panose="02010600030101010101" pitchFamily="2" charset="-122"/>
            </a:endParaRPr>
          </a:p>
          <a:p>
            <a:pPr marL="0" lvl="0" indent="266700" algn="l">
              <a:buClrTx/>
              <a:buSzTx/>
              <a:buFontTx/>
              <a:buNone/>
            </a:pPr>
            <a:r>
              <a:rPr b="0">
                <a:solidFill>
                  <a:schemeClr val="bg1"/>
                </a:solidFill>
                <a:ea typeface="宋体" panose="02010600030101010101" pitchFamily="2" charset="-122"/>
              </a:rPr>
              <a:t>抽象合约将合约的定义与其实现脱钩，从而提供了更好的可扩展性和自文档性，并简化了诸如Template方法的模式并消除了代码重复。抽象合约的使用方式与接口interface中定义方法的使用方式相同。抽象合约的设计者可以这样说“我的任何继承都必须实施此方法”。</a:t>
            </a:r>
          </a:p>
          <a:p>
            <a:pPr lvl="0" indent="266700" algn="l">
              <a:buClrTx/>
              <a:buSzTx/>
              <a:buFontTx/>
            </a:pPr>
            <a:r>
              <a:rPr b="0">
                <a:solidFill>
                  <a:schemeClr val="bg1"/>
                </a:solidFill>
                <a:ea typeface="宋体" panose="02010600030101010101" pitchFamily="2" charset="-122"/>
              </a:rPr>
              <a:t>抽象合约不能用一个无实现的函数重写一个实现了的虚函数。</a:t>
            </a:r>
          </a:p>
        </p:txBody>
      </p:sp>
    </p:spTree>
  </p:cSld>
  <p:clrMapOvr>
    <a:masterClrMapping/>
  </p:clrMapOvr>
  <p:transition spd="slow" advClick="0" advTm="0">
    <p:pull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4.4.10接口</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3995"/>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接口类似于抽象合约，但是它们不能实现任何函数。还有进一步的限制:无法继承其他合约,不过可以继承其他接口。</a:t>
            </a:r>
          </a:p>
          <a:p>
            <a:pPr marL="0" lvl="0" indent="266700" algn="l">
              <a:buClrTx/>
              <a:buSzTx/>
              <a:buFontTx/>
              <a:buNone/>
            </a:pPr>
            <a:r>
              <a:rPr b="0">
                <a:solidFill>
                  <a:schemeClr val="bg1"/>
                </a:solidFill>
                <a:ea typeface="宋体" panose="02010600030101010101" pitchFamily="2" charset="-122"/>
              </a:rPr>
              <a:t>接口中所有的函数都需要是external，尽管在合约里可以是public</a:t>
            </a:r>
          </a:p>
          <a:p>
            <a:pPr lvl="0" indent="266700" algn="l">
              <a:buClrTx/>
              <a:buSzTx/>
              <a:buFontTx/>
            </a:pPr>
            <a:r>
              <a:rPr b="0">
                <a:solidFill>
                  <a:schemeClr val="bg1"/>
                </a:solidFill>
                <a:ea typeface="宋体" panose="02010600030101010101" pitchFamily="2" charset="-122"/>
              </a:rPr>
              <a:t>无法定义构造函数。</a:t>
            </a:r>
          </a:p>
          <a:p>
            <a:pPr lvl="0" indent="266700" algn="l">
              <a:buClrTx/>
              <a:buSzTx/>
              <a:buFontTx/>
            </a:pPr>
            <a:r>
              <a:rPr b="0">
                <a:solidFill>
                  <a:schemeClr val="bg1"/>
                </a:solidFill>
                <a:ea typeface="宋体" panose="02010600030101010101" pitchFamily="2" charset="-122"/>
              </a:rPr>
              <a:t>无法定义状态变量。</a:t>
            </a:r>
          </a:p>
          <a:p>
            <a:pPr lvl="0" indent="266700" algn="l">
              <a:buClrTx/>
              <a:buSzTx/>
              <a:buFontTx/>
            </a:pPr>
            <a:r>
              <a:rPr b="0">
                <a:solidFill>
                  <a:schemeClr val="bg1"/>
                </a:solidFill>
                <a:ea typeface="宋体" panose="02010600030101010101" pitchFamily="2" charset="-122"/>
              </a:rPr>
              <a:t>不可以声明修改器。</a:t>
            </a:r>
          </a:p>
          <a:p>
            <a:pPr lvl="0" indent="266700" algn="l">
              <a:buClrTx/>
              <a:buSzTx/>
              <a:buFontTx/>
            </a:pPr>
            <a:r>
              <a:rPr b="0">
                <a:solidFill>
                  <a:schemeClr val="bg1"/>
                </a:solidFill>
                <a:ea typeface="宋体" panose="02010600030101010101" pitchFamily="2" charset="-122"/>
              </a:rPr>
              <a:t>将来可能会解除这里的某些限制。接口基本上仅限于合约ABI可以表示的内容，并且ABI和接口之间的转换不应该丢失任何信息。接口由它们自己的关键字表示：</a:t>
            </a:r>
          </a:p>
          <a:p>
            <a:pPr lvl="0" indent="266700" algn="l">
              <a:buClrTx/>
              <a:buSzTx/>
              <a:buFontTx/>
            </a:pPr>
            <a:endParaRPr b="0">
              <a:solidFill>
                <a:schemeClr val="bg1"/>
              </a:solidFill>
              <a:ea typeface="宋体" panose="02010600030101010101" pitchFamily="2" charset="-122"/>
            </a:endParaRPr>
          </a:p>
          <a:p>
            <a:pPr lvl="0" indent="266700" algn="l">
              <a:buClrTx/>
              <a:buSzTx/>
              <a:buFontTx/>
            </a:pPr>
            <a:r>
              <a:rPr b="0">
                <a:solidFill>
                  <a:schemeClr val="bg1"/>
                </a:solidFill>
                <a:ea typeface="宋体" panose="02010600030101010101" pitchFamily="2" charset="-122"/>
              </a:rPr>
              <a:t>pragma solidity &gt;=0.6.2 &lt;0.9.0;</a:t>
            </a:r>
          </a:p>
          <a:p>
            <a:pPr lvl="0" indent="266700" algn="l">
              <a:buClrTx/>
              <a:buSzTx/>
              <a:buFontTx/>
            </a:pPr>
            <a:r>
              <a:rPr b="0">
                <a:solidFill>
                  <a:schemeClr val="bg1"/>
                </a:solidFill>
                <a:ea typeface="宋体" panose="02010600030101010101" pitchFamily="2" charset="-122"/>
              </a:rPr>
              <a:t>interface Token {</a:t>
            </a:r>
          </a:p>
          <a:p>
            <a:pPr lvl="0" indent="266700" algn="l">
              <a:buClrTx/>
              <a:buSzTx/>
              <a:buFontTx/>
            </a:pPr>
            <a:r>
              <a:rPr b="0">
                <a:solidFill>
                  <a:schemeClr val="bg1"/>
                </a:solidFill>
                <a:ea typeface="宋体" panose="02010600030101010101" pitchFamily="2" charset="-122"/>
              </a:rPr>
              <a:t>    enum TokenType { Fungible, NonFungible }</a:t>
            </a:r>
          </a:p>
          <a:p>
            <a:pPr lvl="0" indent="266700" algn="l">
              <a:buClrTx/>
              <a:buSzTx/>
              <a:buFontTx/>
            </a:pPr>
            <a:r>
              <a:rPr b="0">
                <a:solidFill>
                  <a:schemeClr val="bg1"/>
                </a:solidFill>
                <a:ea typeface="宋体" panose="02010600030101010101" pitchFamily="2" charset="-122"/>
              </a:rPr>
              <a:t>    struct Coin { string obverse; string reverse; }</a:t>
            </a:r>
          </a:p>
          <a:p>
            <a:pPr lvl="0" indent="266700" algn="l">
              <a:buClrTx/>
              <a:buSzTx/>
              <a:buFontTx/>
            </a:pPr>
            <a:r>
              <a:rPr b="0">
                <a:solidFill>
                  <a:schemeClr val="bg1"/>
                </a:solidFill>
                <a:ea typeface="宋体" panose="02010600030101010101" pitchFamily="2" charset="-122"/>
              </a:rPr>
              <a:t>    function transfer(address recipient, uint amount) external;</a:t>
            </a:r>
          </a:p>
          <a:p>
            <a:pPr lvl="0"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4.4.10接口</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3995"/>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就像继承其他合约一样，合约可以继承接口。接口中的函数都会隐式的标记为virtual，意味着他们会被重写并不需要override关键字。但是不表示重写（overriding）函数可以再次重写，仅仅当重写的函数标记为virtual才可以再次重写。</a:t>
            </a:r>
          </a:p>
          <a:p>
            <a:pPr lvl="0" indent="266700" algn="l">
              <a:buClrTx/>
              <a:buSzTx/>
              <a:buFontTx/>
            </a:pPr>
            <a:r>
              <a:rPr b="0">
                <a:solidFill>
                  <a:schemeClr val="bg1"/>
                </a:solidFill>
                <a:ea typeface="宋体" panose="02010600030101010101" pitchFamily="2" charset="-122"/>
              </a:rPr>
              <a:t>接口可以继承其他的接口，遵循同样继承规则。</a:t>
            </a:r>
          </a:p>
          <a:p>
            <a:pPr lvl="0" indent="266700" algn="l">
              <a:buClrTx/>
              <a:buSzTx/>
              <a:buFontTx/>
            </a:pPr>
            <a:r>
              <a:rPr b="0">
                <a:solidFill>
                  <a:schemeClr val="bg1"/>
                </a:solidFill>
                <a:ea typeface="宋体" panose="02010600030101010101" pitchFamily="2" charset="-122"/>
              </a:rPr>
              <a:t>pragma solidity &gt;=0.6.2 &lt;0.9.0;</a:t>
            </a:r>
          </a:p>
          <a:p>
            <a:pPr lvl="0" indent="266700" algn="l">
              <a:buClrTx/>
              <a:buSzTx/>
              <a:buFontTx/>
            </a:pPr>
            <a:r>
              <a:rPr b="0">
                <a:solidFill>
                  <a:schemeClr val="bg1"/>
                </a:solidFill>
                <a:ea typeface="宋体" panose="02010600030101010101" pitchFamily="2" charset="-122"/>
              </a:rPr>
              <a:t>interface ParentA {</a:t>
            </a:r>
          </a:p>
          <a:p>
            <a:pPr lvl="0" indent="266700" algn="l">
              <a:buClrTx/>
              <a:buSzTx/>
              <a:buFontTx/>
            </a:pPr>
            <a:r>
              <a:rPr b="0">
                <a:solidFill>
                  <a:schemeClr val="bg1"/>
                </a:solidFill>
                <a:ea typeface="宋体" panose="02010600030101010101" pitchFamily="2" charset="-122"/>
              </a:rPr>
              <a:t>    function test() external returns (uint256);</a:t>
            </a:r>
          </a:p>
          <a:p>
            <a:pPr lvl="0" indent="266700" algn="l">
              <a:buClrTx/>
              <a:buSzTx/>
              <a:buFontTx/>
            </a:pPr>
            <a:r>
              <a:rPr b="0">
                <a:solidFill>
                  <a:schemeClr val="bg1"/>
                </a:solidFill>
                <a:ea typeface="宋体" panose="02010600030101010101" pitchFamily="2" charset="-122"/>
              </a:rPr>
              <a:t>}</a:t>
            </a:r>
          </a:p>
          <a:p>
            <a:pPr lvl="0" indent="266700" algn="l">
              <a:buClrTx/>
              <a:buSzTx/>
              <a:buFontTx/>
            </a:pPr>
            <a:r>
              <a:rPr b="0">
                <a:solidFill>
                  <a:schemeClr val="bg1"/>
                </a:solidFill>
                <a:ea typeface="宋体" panose="02010600030101010101" pitchFamily="2" charset="-122"/>
              </a:rPr>
              <a:t>interface ParentB {</a:t>
            </a:r>
          </a:p>
          <a:p>
            <a:pPr lvl="0" indent="266700" algn="l">
              <a:buClrTx/>
              <a:buSzTx/>
              <a:buFontTx/>
            </a:pPr>
            <a:r>
              <a:rPr b="0">
                <a:solidFill>
                  <a:schemeClr val="bg1"/>
                </a:solidFill>
                <a:ea typeface="宋体" panose="02010600030101010101" pitchFamily="2" charset="-122"/>
              </a:rPr>
              <a:t>    function test() external returns (uint256);</a:t>
            </a:r>
          </a:p>
          <a:p>
            <a:pPr lvl="0" indent="266700" algn="l">
              <a:buClrTx/>
              <a:buSzTx/>
              <a:buFontTx/>
            </a:pPr>
            <a:r>
              <a:rPr b="0">
                <a:solidFill>
                  <a:schemeClr val="bg1"/>
                </a:solidFill>
                <a:ea typeface="宋体" panose="02010600030101010101" pitchFamily="2" charset="-122"/>
              </a:rPr>
              <a:t>}</a:t>
            </a:r>
          </a:p>
          <a:p>
            <a:pPr lvl="0" indent="266700" algn="l">
              <a:buClrTx/>
              <a:buSzTx/>
              <a:buFontTx/>
            </a:pPr>
            <a:r>
              <a:rPr b="0">
                <a:solidFill>
                  <a:schemeClr val="bg1"/>
                </a:solidFill>
                <a:ea typeface="宋体" panose="02010600030101010101" pitchFamily="2" charset="-122"/>
              </a:rPr>
              <a:t>interface SubInterface is ParentA, ParentB {</a:t>
            </a:r>
          </a:p>
          <a:p>
            <a:pPr lvl="0" indent="266700" algn="l">
              <a:buClrTx/>
              <a:buSzTx/>
              <a:buFontTx/>
            </a:pPr>
            <a:r>
              <a:rPr b="0">
                <a:solidFill>
                  <a:schemeClr val="bg1"/>
                </a:solidFill>
                <a:ea typeface="宋体" panose="02010600030101010101" pitchFamily="2" charset="-122"/>
              </a:rPr>
              <a:t>    // 必须重新定义 test 函数，以表示兼容父合约含义</a:t>
            </a:r>
          </a:p>
          <a:p>
            <a:pPr lvl="0" indent="266700" algn="l">
              <a:buClrTx/>
              <a:buSzTx/>
              <a:buFontTx/>
            </a:pPr>
            <a:r>
              <a:rPr b="0">
                <a:solidFill>
                  <a:schemeClr val="bg1"/>
                </a:solidFill>
                <a:ea typeface="宋体" panose="02010600030101010101" pitchFamily="2" charset="-122"/>
              </a:rPr>
              <a:t>    function test() external override(ParentA, ParentB) returns (uint256);</a:t>
            </a:r>
          </a:p>
          <a:p>
            <a:pPr lvl="0" indent="266700" algn="l">
              <a:buClrTx/>
              <a:buSzTx/>
              <a:buFontTx/>
            </a:pPr>
            <a:r>
              <a:rPr b="0">
                <a:solidFill>
                  <a:schemeClr val="bg1"/>
                </a:solidFill>
                <a:ea typeface="宋体" panose="02010600030101010101" pitchFamily="2" charset="-122"/>
              </a:rPr>
              <a:t>}</a:t>
            </a:r>
          </a:p>
        </p:txBody>
      </p:sp>
    </p:spTree>
  </p:cSld>
  <p:clrMapOvr>
    <a:masterClrMapping/>
  </p:clrMapOvr>
  <p:transition spd="slow" advClick="0" advTm="0">
    <p:pull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4.4.11库</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3995"/>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1.库的函数签名与选择器</a:t>
            </a:r>
          </a:p>
          <a:p>
            <a:pPr marL="1828800" lvl="4" indent="266700" algn="l">
              <a:buClrTx/>
              <a:buSzTx/>
              <a:buFontTx/>
            </a:pPr>
            <a:r>
              <a:rPr b="0">
                <a:solidFill>
                  <a:schemeClr val="bg1"/>
                </a:solidFill>
                <a:ea typeface="宋体" panose="02010600030101010101" pitchFamily="2" charset="-122"/>
              </a:rPr>
              <a:t>尽管可以对public或external的库函数进行外部调用，但此类调用会被视为solidity的内部调用，与常规的contractABI规则不同。</a:t>
            </a:r>
          </a:p>
          <a:p>
            <a:pPr lvl="0" indent="266700" algn="l">
              <a:buClrTx/>
              <a:buSzTx/>
              <a:buFontTx/>
            </a:pPr>
            <a:r>
              <a:rPr b="0">
                <a:solidFill>
                  <a:schemeClr val="bg1"/>
                </a:solidFill>
                <a:ea typeface="宋体" panose="02010600030101010101" pitchFamily="2" charset="-122"/>
              </a:rPr>
              <a:t>外部库函数比外部合约函数支持更多的参数类型，例如递归结构和指向存储的指针。</a:t>
            </a:r>
          </a:p>
          <a:p>
            <a:pPr lvl="0" indent="266700" algn="l">
              <a:buClrTx/>
              <a:buSzTx/>
              <a:buFontTx/>
            </a:pPr>
            <a:r>
              <a:rPr b="0">
                <a:solidFill>
                  <a:schemeClr val="bg1"/>
                </a:solidFill>
                <a:ea typeface="宋体" panose="02010600030101010101" pitchFamily="2" charset="-122"/>
              </a:rPr>
              <a:t>因此，计算用于计算4字节选择器的函数签名遵循内部命名模式以及可对合约ABI中不支持的类型的参数使用内部编码。</a:t>
            </a:r>
          </a:p>
          <a:p>
            <a:pPr lvl="0" indent="266700" algn="l">
              <a:buClrTx/>
              <a:buSzTx/>
              <a:buFontTx/>
            </a:pPr>
            <a:r>
              <a:rPr b="0">
                <a:solidFill>
                  <a:schemeClr val="bg1"/>
                </a:solidFill>
                <a:ea typeface="宋体" panose="02010600030101010101" pitchFamily="2" charset="-122"/>
              </a:rPr>
              <a:t>以下标识符可以作为函数签名中的类型：</a:t>
            </a:r>
          </a:p>
          <a:p>
            <a:pPr lvl="0" indent="266700" algn="l">
              <a:buClrTx/>
              <a:buSzTx/>
              <a:buFontTx/>
            </a:pPr>
            <a:r>
              <a:rPr b="0">
                <a:solidFill>
                  <a:schemeClr val="bg1"/>
                </a:solidFill>
                <a:ea typeface="宋体" panose="02010600030101010101" pitchFamily="2" charset="-122"/>
              </a:rPr>
              <a:t>值类型,非存储的（non-storage）string及非存储的bytes使用和合约ABI中同样的标识符。</a:t>
            </a:r>
          </a:p>
          <a:p>
            <a:pPr lvl="0" indent="266700" algn="l">
              <a:buClrTx/>
              <a:buSzTx/>
              <a:buFontTx/>
            </a:pPr>
            <a:r>
              <a:rPr b="0">
                <a:solidFill>
                  <a:schemeClr val="bg1"/>
                </a:solidFill>
                <a:ea typeface="宋体" panose="02010600030101010101" pitchFamily="2" charset="-122"/>
              </a:rPr>
              <a:t>非存储的数组类型遵循合约ABI中同样的规则，例如&lt;type&gt;[]为动态数组以及&lt;type&gt;[M]为M个元素的动态数组。</a:t>
            </a:r>
          </a:p>
          <a:p>
            <a:pPr lvl="0" indent="266700" algn="l">
              <a:buClrTx/>
              <a:buSzTx/>
              <a:buFontTx/>
            </a:pPr>
            <a:r>
              <a:rPr b="0">
                <a:solidFill>
                  <a:schemeClr val="bg1"/>
                </a:solidFill>
                <a:ea typeface="宋体" panose="02010600030101010101" pitchFamily="2" charset="-122"/>
              </a:rPr>
              <a:t>非存储的结构体使用完整的命名引用，例如C.S用于contractC{structS{...}}.</a:t>
            </a:r>
          </a:p>
          <a:p>
            <a:pPr lvl="0" indent="266700" algn="l">
              <a:buClrTx/>
              <a:buSzTx/>
              <a:buFontTx/>
            </a:pPr>
            <a:r>
              <a:rPr b="0">
                <a:solidFill>
                  <a:schemeClr val="bg1"/>
                </a:solidFill>
                <a:ea typeface="宋体" panose="02010600030101010101" pitchFamily="2" charset="-122"/>
              </a:rPr>
              <a:t>存储的映射指针使用mapping(&lt;keyType&gt;=&gt;&lt;valueType&gt;)storage当&lt;keyType&gt;和&lt;valueType&gt;是映射的键和值类型。</a:t>
            </a:r>
          </a:p>
          <a:p>
            <a:pPr lvl="0" indent="266700" algn="l">
              <a:buClrTx/>
              <a:buSzTx/>
              <a:buFontTx/>
            </a:pPr>
            <a:r>
              <a:rPr b="0">
                <a:solidFill>
                  <a:schemeClr val="bg1"/>
                </a:solidFill>
                <a:ea typeface="宋体" panose="02010600030101010101" pitchFamily="2" charset="-122"/>
              </a:rPr>
              <a:t>其他的存储的指针类型使用其对应的非存储类型的类型标识符，但在其后面附加一个空格及storage。</a:t>
            </a:r>
          </a:p>
        </p:txBody>
      </p:sp>
    </p:spTree>
  </p:cSld>
  <p:clrMapOvr>
    <a:masterClrMapping/>
  </p:clrMapOvr>
  <p:transition spd="slow" advClick="0" advTm="0">
    <p:pull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03657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4.4.10接口</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3995"/>
            <a:ext cx="9770110" cy="4632960"/>
          </a:xfrm>
          <a:prstGeom prst="rect">
            <a:avLst/>
          </a:prstGeom>
          <a:noFill/>
          <a:ln w="9525">
            <a:noFill/>
          </a:ln>
        </p:spPr>
        <p:txBody>
          <a:bodyPr wrap="square">
            <a:noAutofit/>
          </a:bodyPr>
          <a:lstStyle/>
          <a:p>
            <a:pPr marL="1828800" lvl="4" indent="266700" algn="l">
              <a:buClrTx/>
              <a:buSzTx/>
              <a:buFontTx/>
            </a:pPr>
            <a:r>
              <a:rPr b="0">
                <a:solidFill>
                  <a:schemeClr val="bg1"/>
                </a:solidFill>
                <a:ea typeface="宋体" panose="02010600030101010101" pitchFamily="2" charset="-122"/>
              </a:rPr>
              <a:t>2.库的调用保护</a:t>
            </a:r>
          </a:p>
          <a:p>
            <a:pPr marL="1828800" lvl="4" indent="266700" algn="l">
              <a:buClrTx/>
              <a:buSzTx/>
              <a:buFontTx/>
            </a:pPr>
            <a:r>
              <a:rPr b="0">
                <a:solidFill>
                  <a:schemeClr val="bg1"/>
                </a:solidFill>
                <a:ea typeface="宋体" panose="02010600030101010101" pitchFamily="2" charset="-122"/>
              </a:rPr>
              <a:t>如果库的代码是通过CALL来执行，而不是DELEGATECALL或者CALLCODE那么执行的结果会被回退，除非是对view或者pure函数的调用。</a:t>
            </a:r>
          </a:p>
          <a:p>
            <a:pPr lvl="0" indent="266700" algn="l">
              <a:buClrTx/>
              <a:buSzTx/>
              <a:buFontTx/>
            </a:pPr>
            <a:r>
              <a:rPr b="0">
                <a:solidFill>
                  <a:schemeClr val="bg1"/>
                </a:solidFill>
                <a:ea typeface="宋体" panose="02010600030101010101" pitchFamily="2" charset="-122"/>
              </a:rPr>
              <a:t>EVM没有为合约提供检测是否使用CALL的直接方式，但是合约可以使用ADDRESS操作码找出正在运行的“位置”。生成的代码通过比较这个地址和构造时的地址来确定调用模式。</a:t>
            </a:r>
          </a:p>
          <a:p>
            <a:pPr lvl="0" indent="266700" algn="l">
              <a:buClrTx/>
              <a:buSzTx/>
              <a:buFontTx/>
            </a:pPr>
            <a:r>
              <a:rPr b="0">
                <a:solidFill>
                  <a:schemeClr val="bg1"/>
                </a:solidFill>
                <a:ea typeface="宋体" panose="02010600030101010101" pitchFamily="2" charset="-122"/>
              </a:rPr>
              <a:t>更具体地说，库的运行时代码总是从一个push指令开始，它在编译时是20字节的零。当运行部署代码时，这个常数被内存中的当前地址替换，修改后的代码存储在合约中。在运行时，部署时地址就成为了第一个被push到堆栈上的常数，对于任何non-view和non-pure函数，调度器代码都将对比当前地址与这个常数是否一致。</a:t>
            </a:r>
          </a:p>
          <a:p>
            <a:pPr lvl="0" indent="266700" algn="l">
              <a:buClrTx/>
              <a:buSzTx/>
              <a:buFontTx/>
            </a:pPr>
            <a:r>
              <a:rPr b="0">
                <a:solidFill>
                  <a:schemeClr val="bg1"/>
                </a:solidFill>
                <a:ea typeface="宋体" panose="02010600030101010101" pitchFamily="2" charset="-122"/>
              </a:rPr>
              <a:t>这意味着库在链上存储的实际代码与编译器输出的deployedBytecode的编码是不同。</a:t>
            </a:r>
          </a:p>
        </p:txBody>
      </p:sp>
    </p:spTree>
  </p:cSld>
  <p:clrMapOvr>
    <a:masterClrMapping/>
  </p:clrMapOvr>
  <p:transition spd="slow" advClick="0" advTm="0">
    <p:pull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356360" y="1484630"/>
            <a:ext cx="9770745" cy="4632325"/>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6" name="椭圆 5"/>
          <p:cNvSpPr/>
          <p:nvPr>
            <p:custDataLst>
              <p:tags r:id="rId2"/>
            </p:custDataLst>
          </p:nvPr>
        </p:nvSpPr>
        <p:spPr>
          <a:xfrm>
            <a:off x="334010" y="1221740"/>
            <a:ext cx="3382010" cy="833755"/>
          </a:xfrm>
          <a:prstGeom prst="ellipse">
            <a:avLst/>
          </a:prstGeom>
          <a:solidFill>
            <a:srgbClr val="168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2400">
                <a:solidFill>
                  <a:schemeClr val="bg1"/>
                </a:solidFill>
                <a:cs typeface="+mn-ea"/>
                <a:sym typeface="+mn-lt"/>
              </a:rPr>
              <a:t>4.4.12 UsingFor</a:t>
            </a:r>
          </a:p>
        </p:txBody>
      </p:sp>
      <p:grpSp>
        <p:nvGrpSpPr>
          <p:cNvPr id="25" name="组合 24"/>
          <p:cNvGrpSpPr/>
          <p:nvPr/>
        </p:nvGrpSpPr>
        <p:grpSpPr>
          <a:xfrm>
            <a:off x="495300" y="304259"/>
            <a:ext cx="11239501" cy="715714"/>
            <a:chOff x="495300" y="424579"/>
            <a:chExt cx="11239501" cy="715714"/>
          </a:xfrm>
        </p:grpSpPr>
        <p:sp>
          <p:nvSpPr>
            <p:cNvPr id="2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合约</a:t>
              </a:r>
              <a:endParaRPr lang="zh-CN" altLang="en-US" sz="4000" b="1" dirty="0">
                <a:solidFill>
                  <a:schemeClr val="bg1"/>
                </a:solidFill>
                <a:latin typeface="+mj-ea"/>
              </a:endParaRPr>
            </a:p>
          </p:txBody>
        </p:sp>
        <p:cxnSp>
          <p:nvCxnSpPr>
            <p:cNvPr id="2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356360" y="1483995"/>
            <a:ext cx="9770110" cy="4632960"/>
          </a:xfrm>
          <a:prstGeom prst="rect">
            <a:avLst/>
          </a:prstGeom>
          <a:noFill/>
          <a:ln w="9525">
            <a:noFill/>
          </a:ln>
        </p:spPr>
        <p:txBody>
          <a:bodyPr wrap="square">
            <a:noAutofit/>
          </a:bodyPr>
          <a:lstStyle/>
          <a:p>
            <a:pPr lvl="0" indent="266700" algn="l">
              <a:buClrTx/>
              <a:buSzTx/>
              <a:buFontTx/>
            </a:pPr>
            <a:r>
              <a:rPr lang="en-US" b="0">
                <a:solidFill>
                  <a:schemeClr val="bg1"/>
                </a:solidFill>
                <a:ea typeface="宋体" panose="02010600030101010101" pitchFamily="2" charset="-122"/>
              </a:rPr>
              <a:t>                                    </a:t>
            </a:r>
            <a:r>
              <a:rPr b="0">
                <a:solidFill>
                  <a:schemeClr val="bg1"/>
                </a:solidFill>
                <a:ea typeface="宋体" panose="02010600030101010101" pitchFamily="2" charset="-122"/>
              </a:rPr>
              <a:t>在当前的合约上下里,指令usingAforB;可用于附加库函数（从库A）到</a:t>
            </a:r>
            <a:r>
              <a:rPr lang="en-US" b="0">
                <a:solidFill>
                  <a:schemeClr val="bg1"/>
                </a:solidFill>
                <a:ea typeface="宋体" panose="02010600030101010101" pitchFamily="2" charset="-122"/>
              </a:rPr>
              <a:t>   		</a:t>
            </a:r>
            <a:r>
              <a:rPr b="0">
                <a:solidFill>
                  <a:schemeClr val="bg1"/>
                </a:solidFill>
                <a:ea typeface="宋体" panose="02010600030101010101" pitchFamily="2" charset="-122"/>
              </a:rPr>
              <a:t>任何类型（B）作为成员函数。这些函数将接收到调用它们的对象作为它们的第一个参数（像Python的self变量）。UsingFor可在文件或合约内部及合约级都是有效的。</a:t>
            </a:r>
          </a:p>
          <a:p>
            <a:pPr lvl="0" indent="266700" algn="l">
              <a:buClrTx/>
              <a:buSzTx/>
              <a:buFontTx/>
            </a:pPr>
            <a:r>
              <a:rPr b="0">
                <a:solidFill>
                  <a:schemeClr val="bg1"/>
                </a:solidFill>
                <a:ea typeface="宋体" panose="02010600030101010101" pitchFamily="2" charset="-122"/>
              </a:rPr>
              <a:t>第一部分A可以是以下之一：一些库或文件级的函数列表(using{f,g,h,L.t}foruint;)，仅是那些函数被附加到类型。库名称(usingLforuint;)，库里所有的函数(包括public和internal函数)被附加到类型上。在文件级，第二部分B必须是一个显式类型（不用指定数据位置）</a:t>
            </a:r>
          </a:p>
          <a:p>
            <a:pPr lvl="0" indent="266700" algn="l">
              <a:buClrTx/>
              <a:buSzTx/>
              <a:buFontTx/>
            </a:pPr>
            <a:r>
              <a:rPr b="0">
                <a:solidFill>
                  <a:schemeClr val="bg1"/>
                </a:solidFill>
                <a:ea typeface="宋体" panose="02010600030101010101" pitchFamily="2" charset="-122"/>
              </a:rPr>
              <a:t>在合约内，你可以使用usingLfor*;，表示库L中的函数被附加在所有类型上。</a:t>
            </a:r>
          </a:p>
          <a:p>
            <a:pPr lvl="0" indent="266700" algn="l">
              <a:buClrTx/>
              <a:buSzTx/>
              <a:buFontTx/>
            </a:pPr>
            <a:r>
              <a:rPr b="0">
                <a:solidFill>
                  <a:schemeClr val="bg1"/>
                </a:solidFill>
                <a:ea typeface="宋体" panose="02010600030101010101" pitchFamily="2" charset="-122"/>
              </a:rPr>
              <a:t>如果你指定一个库，库内所有函数都会被加载，即使它们的第一个参数类型与对象的类型不匹配。类型检查会在函数调用和重载解析时执行。</a:t>
            </a:r>
          </a:p>
          <a:p>
            <a:pPr lvl="0" indent="266700" algn="l">
              <a:buClrTx/>
              <a:buSzTx/>
              <a:buFontTx/>
            </a:pPr>
            <a:r>
              <a:rPr b="0">
                <a:solidFill>
                  <a:schemeClr val="bg1"/>
                </a:solidFill>
                <a:ea typeface="宋体" panose="02010600030101010101" pitchFamily="2" charset="-122"/>
              </a:rPr>
              <a:t>如果你使用函数列表(using{f,g,h,L.t}foruint;)，那么类型(uint)会隐式的转换为这些函数的第一个参数。即便这些函数中没有一个被调用，这个检查也会进行。</a:t>
            </a:r>
          </a:p>
          <a:p>
            <a:pPr lvl="0" indent="266700" algn="l">
              <a:buClrTx/>
              <a:buSzTx/>
              <a:buFontTx/>
            </a:pPr>
            <a:r>
              <a:rPr b="0">
                <a:solidFill>
                  <a:schemeClr val="bg1"/>
                </a:solidFill>
                <a:ea typeface="宋体" panose="02010600030101010101" pitchFamily="2" charset="-122"/>
              </a:rPr>
              <a:t>usingAforB;指令仅在当前作用域有效（要么是合约中，或当前模块、或源码单元），包括在作用域内的所有函数，在合约或模块之外则无效。</a:t>
            </a:r>
          </a:p>
          <a:p>
            <a:pPr lvl="0" indent="266700" algn="l">
              <a:buClrTx/>
              <a:buSzTx/>
              <a:buFontTx/>
            </a:pPr>
            <a:r>
              <a:rPr b="0">
                <a:solidFill>
                  <a:schemeClr val="bg1"/>
                </a:solidFill>
                <a:ea typeface="宋体" panose="02010600030101010101" pitchFamily="2" charset="-122"/>
              </a:rPr>
              <a:t>当usingfor指令在文件级别使用，并应用于一个用户定义类型（在用一个文件定义的文件级别的用户类型），global关键字可以添加到末尾。产生的效果是，这些函数被附加到使用该类型的任何地方（包括其他文件），而不仅仅是声明处所在的作用域。</a:t>
            </a:r>
          </a:p>
          <a:p>
            <a:pPr lvl="0" indent="266700" algn="l">
              <a:buClrTx/>
              <a:buSzTx/>
              <a:buFontTx/>
            </a:pPr>
            <a:endParaRPr b="0">
              <a:solidFill>
                <a:schemeClr val="bg1"/>
              </a:solidFill>
              <a:ea typeface="宋体" panose="02010600030101010101" pitchFamily="2" charset="-122"/>
            </a:endParaRPr>
          </a:p>
        </p:txBody>
      </p:sp>
    </p:spTree>
  </p:cSld>
  <p:clrMapOvr>
    <a:masterClrMapping/>
  </p:clrMapOvr>
  <p:transition spd="slow" advClick="0" advTm="0">
    <p:pull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37631" y="2052533"/>
            <a:ext cx="5603132" cy="92333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感谢您的观看</a:t>
            </a:r>
          </a:p>
        </p:txBody>
      </p:sp>
      <p:sp>
        <p:nvSpPr>
          <p:cNvPr id="7" name="文本框 6"/>
          <p:cNvSpPr txBox="1"/>
          <p:nvPr/>
        </p:nvSpPr>
        <p:spPr>
          <a:xfrm>
            <a:off x="6096000" y="3122578"/>
            <a:ext cx="4740613" cy="400110"/>
          </a:xfrm>
          <a:prstGeom prst="rect">
            <a:avLst/>
          </a:prstGeom>
          <a:noFill/>
        </p:spPr>
        <p:txBody>
          <a:bodyPr wrap="square" lIns="0" tIns="45720" rIns="91440" bIns="45720" rtlCol="0">
            <a:spAutoFit/>
          </a:bodyPr>
          <a:lstStyle/>
          <a:p>
            <a:r>
              <a:rPr lang="en-US" altLang="zh-CN" sz="2000" dirty="0">
                <a:solidFill>
                  <a:schemeClr val="bg1"/>
                </a:solidFill>
              </a:rPr>
              <a:t>Thank you for watching</a:t>
            </a:r>
            <a:endParaRPr lang="zh-CN" altLang="en-US" sz="2000" dirty="0">
              <a:solidFill>
                <a:schemeClr val="bg1"/>
              </a:solidFill>
            </a:endParaRPr>
          </a:p>
        </p:txBody>
      </p:sp>
      <p:sp>
        <p:nvSpPr>
          <p:cNvPr id="8" name="文本框 7"/>
          <p:cNvSpPr txBox="1"/>
          <p:nvPr/>
        </p:nvSpPr>
        <p:spPr>
          <a:xfrm>
            <a:off x="6096000" y="3792264"/>
            <a:ext cx="4400145" cy="645160"/>
          </a:xfrm>
          <a:prstGeom prst="rect">
            <a:avLst/>
          </a:prstGeom>
          <a:noFill/>
        </p:spPr>
        <p:txBody>
          <a:bodyPr wrap="square" lIns="0" tIns="45720" rIns="91440" bIns="45720" rtlCol="0">
            <a:spAutoFit/>
          </a:bodyPr>
          <a:lstStyle/>
          <a:p>
            <a:pPr>
              <a:lnSpc>
                <a:spcPct val="150000"/>
              </a:lnSpc>
            </a:pPr>
            <a:r>
              <a:rPr sz="800" dirty="0">
                <a:solidFill>
                  <a:schemeClr val="bg1"/>
                </a:solidFill>
                <a:latin typeface="+mn-ea"/>
              </a:rPr>
              <a:t>本次任务介绍了搭建FISCOBCOS区块链环境的方法。介绍使用solidity开发智能合约的基本方法，介绍了solidity的编程基础，包括常量、变量和数据类型等。并介绍了solidity中的常用语句，包括赋值语句、分支语句和循环语句等。</a:t>
            </a:r>
          </a:p>
        </p:txBody>
      </p:sp>
      <p:sp>
        <p:nvSpPr>
          <p:cNvPr id="9" name="文本框 8"/>
          <p:cNvSpPr txBox="1"/>
          <p:nvPr/>
        </p:nvSpPr>
        <p:spPr>
          <a:xfrm>
            <a:off x="6096000" y="4917284"/>
            <a:ext cx="1987685" cy="337185"/>
          </a:xfrm>
          <a:prstGeom prst="rect">
            <a:avLst/>
          </a:prstGeom>
          <a:noFill/>
        </p:spPr>
        <p:txBody>
          <a:bodyPr wrap="square" lIns="0" tIns="45720" rIns="91440" bIns="45720" rtlCol="0">
            <a:spAutoFit/>
          </a:bodyPr>
          <a:lstStyle/>
          <a:p>
            <a:r>
              <a:rPr lang="zh-CN" altLang="en-US" sz="1600" dirty="0">
                <a:solidFill>
                  <a:schemeClr val="bg1"/>
                </a:solidFill>
                <a:latin typeface="+mn-ea"/>
              </a:rPr>
              <a:t>汇报人：</a:t>
            </a:r>
            <a:r>
              <a:rPr lang="en-US" altLang="zh-CN" sz="1600" dirty="0">
                <a:solidFill>
                  <a:schemeClr val="bg1"/>
                </a:solidFill>
                <a:latin typeface="+mn-ea"/>
              </a:rPr>
              <a:t>XXXXX</a:t>
            </a:r>
          </a:p>
        </p:txBody>
      </p:sp>
      <p:sp>
        <p:nvSpPr>
          <p:cNvPr id="11" name="文本框 10"/>
          <p:cNvSpPr txBox="1"/>
          <p:nvPr/>
        </p:nvSpPr>
        <p:spPr>
          <a:xfrm>
            <a:off x="7663773" y="493121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
        <p:nvSpPr>
          <p:cNvPr id="12" name="文本框 11"/>
          <p:cNvSpPr txBox="1"/>
          <p:nvPr/>
        </p:nvSpPr>
        <p:spPr>
          <a:xfrm>
            <a:off x="7532450" y="493267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cxnSp>
        <p:nvCxnSpPr>
          <p:cNvPr id="14" name="直接连接符 13"/>
          <p:cNvCxnSpPr/>
          <p:nvPr/>
        </p:nvCxnSpPr>
        <p:spPr>
          <a:xfrm>
            <a:off x="6096000" y="5255838"/>
            <a:ext cx="17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4446a1f9-6d96-4284-a752-77f8ee4e1af4&quot;,&quot;Name&quot;:&quot;常规参考线&quot;,&quot;HeaderHeight&quot;:9.0,&quot;FooterHeight&quot;:7.6000000000000005,&quot;SideMargin&quot;:4.5,&quot;TopMargin&quot;:0.0,&quot;BottomMargin&quot;:0.0,&quot;IntervalMargin&quot;:0.0}"/>
  <p:tag name="ISLIDE.GUIDESSETTING" val="{&quot;Id&quot;:&quot;4d791bc5-fcb1-4065-9c10-9d480cfbd529&quot;,&quot;Name&quot;:&quot;常规参考线&quot;,&quot;HeaderHeight&quot;:9.1836734693877489,&quot;FooterHeight&quot;:0.0,&quot;SideMargin&quot;:4.1000000000000005,&quot;TopMargin&quot;:5.1000000000000005,&quot;BottomMargin&quot;:5.7,&quot;IntervalMargin&quot;:0.0,&quot;SettingType&quot;:&quot;Custom&quot;}"/>
  <p:tag name="COMMONDATA" val="eyJjb3VudCI6MywiaGRpZCI6ImYxZmViMzQ4NjJiM2YxMTkyMzJlYjUwZmEzMGE5NGVmIiwidXNlckNvdW50Ijoz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1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403.7,&quot;left&quot;:54.37503937007873,&quot;top&quot;:161.5,&quot;width&quot;:847.6249606299212}"/>
</p:tagLst>
</file>

<file path=ppt/tags/tag31.xml><?xml version="1.0" encoding="utf-8"?>
<p:tagLst xmlns:a="http://schemas.openxmlformats.org/drawingml/2006/main" xmlns:r="http://schemas.openxmlformats.org/officeDocument/2006/relationships" xmlns:p="http://schemas.openxmlformats.org/presentationml/2006/main">
  <p:tag name="TABLE_ENDDRAG_ORIGIN_RECT" val="506*332"/>
  <p:tag name="TABLE_ENDDRAG_RECT" val="332*171*506*332"/>
</p:tagLst>
</file>

<file path=ppt/tags/tag32.xml><?xml version="1.0" encoding="utf-8"?>
<p:tagLst xmlns:a="http://schemas.openxmlformats.org/drawingml/2006/main" xmlns:r="http://schemas.openxmlformats.org/officeDocument/2006/relationships" xmlns:p="http://schemas.openxmlformats.org/presentationml/2006/main">
  <p:tag name="TABLE_ENDDRAG_ORIGIN_RECT" val="347*103"/>
  <p:tag name="TABLE_ENDDRAG_RECT" val="280*181*347*103"/>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5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82.5187401574803,&quot;left&quot;:473.8723622047244,&quot;top&quot;:145.03448818897635,&quot;width&quot;:411.5744094488189}"/>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68.24968503937004,&quot;left&quot;:73.93354330708661,&quot;top&quot;:113.42748031496062,&quot;width&quot;:829.4206299212599}"/>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zg2gmcrg">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10374</Words>
  <Application>Microsoft Office PowerPoint</Application>
  <PresentationFormat>宽屏</PresentationFormat>
  <Paragraphs>1235</Paragraphs>
  <Slides>98</Slides>
  <Notes>98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98</vt:i4>
      </vt:variant>
    </vt:vector>
  </HeadingPairs>
  <TitlesOfParts>
    <vt:vector size="108" baseType="lpstr">
      <vt:lpstr>等线</vt:lpstr>
      <vt:lpstr>宋体</vt:lpstr>
      <vt:lpstr>微软雅黑</vt:lpstr>
      <vt:lpstr>Arial</vt:lpstr>
      <vt:lpstr>Calibri</vt:lpstr>
      <vt:lpstr>Century Gothic</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嘉 颛</cp:lastModifiedBy>
  <cp:revision>31</cp:revision>
  <dcterms:created xsi:type="dcterms:W3CDTF">2019-09-22T02:56:00Z</dcterms:created>
  <dcterms:modified xsi:type="dcterms:W3CDTF">2024-06-26T12:36:24Z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KSOTemplateUUID">
    <vt:lpwstr>v1.0_mb_xFN2afPY6jfkSh0nO2YIWg==</vt:lpwstr>
  </property>
  <property fmtid="{D5CDD505-2E9C-101B-9397-08002B2CF9AE}" pid="4" name="ICV">
    <vt:lpwstr>88D54343F46445F6A1595E485F6ED9E1_11</vt:lpwstr>
  </property>
</Properties>
</file>